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2" r:id="rId2"/>
    <p:sldId id="263" r:id="rId3"/>
    <p:sldId id="264" r:id="rId4"/>
    <p:sldId id="269" r:id="rId5"/>
    <p:sldId id="266" r:id="rId6"/>
    <p:sldId id="267" r:id="rId7"/>
    <p:sldId id="268" r:id="rId8"/>
    <p:sldId id="270" r:id="rId9"/>
    <p:sldId id="279" r:id="rId10"/>
    <p:sldId id="272" r:id="rId11"/>
    <p:sldId id="273" r:id="rId12"/>
    <p:sldId id="276"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4"/>
    <p:restoredTop sz="94643"/>
  </p:normalViewPr>
  <p:slideViewPr>
    <p:cSldViewPr snapToGrid="0" snapToObjects="1">
      <p:cViewPr>
        <p:scale>
          <a:sx n="100" d="100"/>
          <a:sy n="100" d="100"/>
        </p:scale>
        <p:origin x="-72" y="-7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6550D3-C551-4248-8B36-F04249DAA108}" type="datetimeFigureOut">
              <a:rPr lang="fr-FR" smtClean="0"/>
              <a:t>18/10/2017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89B652-5955-304D-B409-397DF30EA33E}" type="slidenum">
              <a:rPr lang="fr-FR" smtClean="0"/>
              <a:t>‹N°›</a:t>
            </a:fld>
            <a:endParaRPr lang="fr-FR"/>
          </a:p>
        </p:txBody>
      </p:sp>
    </p:spTree>
    <p:extLst>
      <p:ext uri="{BB962C8B-B14F-4D97-AF65-F5344CB8AC3E}">
        <p14:creationId xmlns:p14="http://schemas.microsoft.com/office/powerpoint/2010/main" val="281555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C0CFDF6-1FB4-0B4A-BE06-C1385856CD37}" type="datetime1">
              <a:rPr lang="fr-FR" smtClean="0"/>
              <a:t>18/10/2017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E1006C-8442-324B-8A3C-55CA4C8777AC}" type="slidenum">
              <a:rPr lang="fr-FR" smtClean="0"/>
              <a:t>‹N°›</a:t>
            </a:fld>
            <a:endParaRPr lang="fr-FR"/>
          </a:p>
        </p:txBody>
      </p:sp>
    </p:spTree>
    <p:extLst>
      <p:ext uri="{BB962C8B-B14F-4D97-AF65-F5344CB8AC3E}">
        <p14:creationId xmlns:p14="http://schemas.microsoft.com/office/powerpoint/2010/main" val="1087369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79F06F-695F-3F41-8471-0F76E2F01BDB}" type="datetime1">
              <a:rPr lang="fr-FR" smtClean="0"/>
              <a:t>18/10/2017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E1006C-8442-324B-8A3C-55CA4C8777AC}" type="slidenum">
              <a:rPr lang="fr-FR" smtClean="0"/>
              <a:t>‹N°›</a:t>
            </a:fld>
            <a:endParaRPr lang="fr-FR"/>
          </a:p>
        </p:txBody>
      </p:sp>
    </p:spTree>
    <p:extLst>
      <p:ext uri="{BB962C8B-B14F-4D97-AF65-F5344CB8AC3E}">
        <p14:creationId xmlns:p14="http://schemas.microsoft.com/office/powerpoint/2010/main" val="198013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7ACF52D-55CC-7245-A408-38F2D6DEFEA2}" type="datetime1">
              <a:rPr lang="fr-FR" smtClean="0"/>
              <a:t>18/10/2017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E1006C-8442-324B-8A3C-55CA4C8777AC}" type="slidenum">
              <a:rPr lang="fr-FR" smtClean="0"/>
              <a:t>‹N°›</a:t>
            </a:fld>
            <a:endParaRPr lang="fr-FR"/>
          </a:p>
        </p:txBody>
      </p:sp>
    </p:spTree>
    <p:extLst>
      <p:ext uri="{BB962C8B-B14F-4D97-AF65-F5344CB8AC3E}">
        <p14:creationId xmlns:p14="http://schemas.microsoft.com/office/powerpoint/2010/main" val="55513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F353084-C528-3A49-BA57-50A11737187F}" type="datetime1">
              <a:rPr lang="fr-FR" smtClean="0"/>
              <a:t>18/10/2017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E1006C-8442-324B-8A3C-55CA4C8777AC}" type="slidenum">
              <a:rPr lang="fr-FR" smtClean="0"/>
              <a:t>‹N°›</a:t>
            </a:fld>
            <a:endParaRPr lang="fr-FR"/>
          </a:p>
        </p:txBody>
      </p:sp>
    </p:spTree>
    <p:extLst>
      <p:ext uri="{BB962C8B-B14F-4D97-AF65-F5344CB8AC3E}">
        <p14:creationId xmlns:p14="http://schemas.microsoft.com/office/powerpoint/2010/main" val="1483425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08F0AB8-5FAA-B04B-AC02-4A0FFA294D2B}" type="datetime1">
              <a:rPr lang="fr-FR" smtClean="0"/>
              <a:t>18/10/2017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E1006C-8442-324B-8A3C-55CA4C8777AC}" type="slidenum">
              <a:rPr lang="fr-FR" smtClean="0"/>
              <a:t>‹N°›</a:t>
            </a:fld>
            <a:endParaRPr lang="fr-FR"/>
          </a:p>
        </p:txBody>
      </p:sp>
    </p:spTree>
    <p:extLst>
      <p:ext uri="{BB962C8B-B14F-4D97-AF65-F5344CB8AC3E}">
        <p14:creationId xmlns:p14="http://schemas.microsoft.com/office/powerpoint/2010/main" val="1791325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FDF3523-0FC4-F14D-B313-4AB16FA12632}" type="datetime1">
              <a:rPr lang="fr-FR" smtClean="0"/>
              <a:t>18/10/2017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E1006C-8442-324B-8A3C-55CA4C8777AC}" type="slidenum">
              <a:rPr lang="fr-FR" smtClean="0"/>
              <a:t>‹N°›</a:t>
            </a:fld>
            <a:endParaRPr lang="fr-FR"/>
          </a:p>
        </p:txBody>
      </p:sp>
    </p:spTree>
    <p:extLst>
      <p:ext uri="{BB962C8B-B14F-4D97-AF65-F5344CB8AC3E}">
        <p14:creationId xmlns:p14="http://schemas.microsoft.com/office/powerpoint/2010/main" val="123380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9DF37E6-7E71-E742-8176-13FFA87555DF}" type="datetime1">
              <a:rPr lang="fr-FR" smtClean="0"/>
              <a:t>18/10/2017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7E1006C-8442-324B-8A3C-55CA4C8777AC}" type="slidenum">
              <a:rPr lang="fr-FR" smtClean="0"/>
              <a:t>‹N°›</a:t>
            </a:fld>
            <a:endParaRPr lang="fr-FR"/>
          </a:p>
        </p:txBody>
      </p:sp>
    </p:spTree>
    <p:extLst>
      <p:ext uri="{BB962C8B-B14F-4D97-AF65-F5344CB8AC3E}">
        <p14:creationId xmlns:p14="http://schemas.microsoft.com/office/powerpoint/2010/main" val="531616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6B756E8D-EACE-784A-B709-42F93F96DC22}" type="datetime1">
              <a:rPr lang="fr-FR" smtClean="0"/>
              <a:t>18/10/2017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7E1006C-8442-324B-8A3C-55CA4C8777AC}" type="slidenum">
              <a:rPr lang="fr-FR" smtClean="0"/>
              <a:t>‹N°›</a:t>
            </a:fld>
            <a:endParaRPr lang="fr-FR"/>
          </a:p>
        </p:txBody>
      </p:sp>
    </p:spTree>
    <p:extLst>
      <p:ext uri="{BB962C8B-B14F-4D97-AF65-F5344CB8AC3E}">
        <p14:creationId xmlns:p14="http://schemas.microsoft.com/office/powerpoint/2010/main" val="1344930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B2D6ADE-B515-DC4D-8DD0-BD34E0C21A4B}" type="datetime1">
              <a:rPr lang="fr-FR" smtClean="0"/>
              <a:t>18/10/2017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7E1006C-8442-324B-8A3C-55CA4C8777AC}" type="slidenum">
              <a:rPr lang="fr-FR" smtClean="0"/>
              <a:t>‹N°›</a:t>
            </a:fld>
            <a:endParaRPr lang="fr-FR"/>
          </a:p>
        </p:txBody>
      </p:sp>
    </p:spTree>
    <p:extLst>
      <p:ext uri="{BB962C8B-B14F-4D97-AF65-F5344CB8AC3E}">
        <p14:creationId xmlns:p14="http://schemas.microsoft.com/office/powerpoint/2010/main" val="1981663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B9E55B7-0C21-2743-9DBF-270AAF5442B0}" type="datetime1">
              <a:rPr lang="fr-FR" smtClean="0"/>
              <a:t>18/10/2017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E1006C-8442-324B-8A3C-55CA4C8777AC}" type="slidenum">
              <a:rPr lang="fr-FR" smtClean="0"/>
              <a:t>‹N°›</a:t>
            </a:fld>
            <a:endParaRPr lang="fr-FR"/>
          </a:p>
        </p:txBody>
      </p:sp>
    </p:spTree>
    <p:extLst>
      <p:ext uri="{BB962C8B-B14F-4D97-AF65-F5344CB8AC3E}">
        <p14:creationId xmlns:p14="http://schemas.microsoft.com/office/powerpoint/2010/main" val="490882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3D86E93-4A04-354A-918F-669948169222}" type="datetime1">
              <a:rPr lang="fr-FR" smtClean="0"/>
              <a:t>18/10/2017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E1006C-8442-324B-8A3C-55CA4C8777AC}" type="slidenum">
              <a:rPr lang="fr-FR" smtClean="0"/>
              <a:t>‹N°›</a:t>
            </a:fld>
            <a:endParaRPr lang="fr-FR"/>
          </a:p>
        </p:txBody>
      </p:sp>
    </p:spTree>
    <p:extLst>
      <p:ext uri="{BB962C8B-B14F-4D97-AF65-F5344CB8AC3E}">
        <p14:creationId xmlns:p14="http://schemas.microsoft.com/office/powerpoint/2010/main" val="1776548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D63-2844-4843-B9C7-FED920315794}" type="datetime1">
              <a:rPr lang="fr-FR" smtClean="0"/>
              <a:t>18/10/2017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006C-8442-324B-8A3C-55CA4C8777AC}" type="slidenum">
              <a:rPr lang="fr-FR" smtClean="0"/>
              <a:t>‹N°›</a:t>
            </a:fld>
            <a:endParaRPr lang="fr-FR"/>
          </a:p>
        </p:txBody>
      </p:sp>
    </p:spTree>
    <p:extLst>
      <p:ext uri="{BB962C8B-B14F-4D97-AF65-F5344CB8AC3E}">
        <p14:creationId xmlns:p14="http://schemas.microsoft.com/office/powerpoint/2010/main" val="1064415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Stage coaching existentiel</a:t>
            </a:r>
            <a:endParaRPr lang="fr-FR" dirty="0"/>
          </a:p>
        </p:txBody>
      </p:sp>
      <p:sp>
        <p:nvSpPr>
          <p:cNvPr id="3" name="Sous-titre 2"/>
          <p:cNvSpPr>
            <a:spLocks noGrp="1"/>
          </p:cNvSpPr>
          <p:nvPr>
            <p:ph type="subTitle" idx="1"/>
          </p:nvPr>
        </p:nvSpPr>
        <p:spPr/>
        <p:txBody>
          <a:bodyPr/>
          <a:lstStyle/>
          <a:p>
            <a:r>
              <a:rPr lang="fr-FR" dirty="0" smtClean="0"/>
              <a:t>Séance 8/9 octobre 2017</a:t>
            </a:r>
            <a:endParaRPr lang="fr-FR" dirty="0"/>
          </a:p>
        </p:txBody>
      </p:sp>
      <p:sp>
        <p:nvSpPr>
          <p:cNvPr id="4" name="Espace réservé du numéro de diapositive 3"/>
          <p:cNvSpPr>
            <a:spLocks noGrp="1"/>
          </p:cNvSpPr>
          <p:nvPr>
            <p:ph type="sldNum" sz="quarter" idx="12"/>
          </p:nvPr>
        </p:nvSpPr>
        <p:spPr/>
        <p:txBody>
          <a:bodyPr/>
          <a:lstStyle/>
          <a:p>
            <a:fld id="{37E1006C-8442-324B-8A3C-55CA4C8777AC}" type="slidenum">
              <a:rPr lang="fr-FR" smtClean="0"/>
              <a:t>1</a:t>
            </a:fld>
            <a:endParaRPr lang="fr-FR"/>
          </a:p>
        </p:txBody>
      </p:sp>
    </p:spTree>
    <p:extLst>
      <p:ext uri="{BB962C8B-B14F-4D97-AF65-F5344CB8AC3E}">
        <p14:creationId xmlns:p14="http://schemas.microsoft.com/office/powerpoint/2010/main" val="1832190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5003" y="296215"/>
            <a:ext cx="10928797" cy="257578"/>
          </a:xfrm>
        </p:spPr>
        <p:txBody>
          <a:bodyPr>
            <a:noAutofit/>
          </a:bodyPr>
          <a:lstStyle/>
          <a:p>
            <a:r>
              <a:rPr lang="fr-FR" sz="1400" b="1" u="sng" dirty="0" smtClean="0"/>
              <a:t>Brainstorming sur la question du sens / les questions existentielles / ces questions vont nous servir en approche </a:t>
            </a:r>
            <a:r>
              <a:rPr lang="fr-FR" sz="1400" b="1" u="sng" dirty="0" err="1" smtClean="0"/>
              <a:t>thérapeuthique</a:t>
            </a:r>
            <a:endParaRPr lang="fr-FR" sz="1400" b="1" u="sng" dirty="0"/>
          </a:p>
        </p:txBody>
      </p:sp>
      <p:sp>
        <p:nvSpPr>
          <p:cNvPr id="4" name="Espace réservé du contenu 2"/>
          <p:cNvSpPr txBox="1">
            <a:spLocks/>
          </p:cNvSpPr>
          <p:nvPr/>
        </p:nvSpPr>
        <p:spPr>
          <a:xfrm>
            <a:off x="425003" y="721217"/>
            <a:ext cx="11642501" cy="5525037"/>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sz="1200" dirty="0" smtClean="0"/>
              <a:t>Qui suis-je?</a:t>
            </a:r>
          </a:p>
          <a:p>
            <a:r>
              <a:rPr lang="fr-FR" sz="1200" dirty="0" smtClean="0"/>
              <a:t>Quelle est ma mission?</a:t>
            </a:r>
          </a:p>
          <a:p>
            <a:r>
              <a:rPr lang="fr-FR" sz="1200" dirty="0" smtClean="0"/>
              <a:t>Pourquoi tant de temps pour y arriver pleinement</a:t>
            </a:r>
          </a:p>
          <a:p>
            <a:r>
              <a:rPr lang="fr-FR" sz="1200" dirty="0" err="1" smtClean="0"/>
              <a:t>Pour-quoi</a:t>
            </a:r>
            <a:r>
              <a:rPr lang="fr-FR" sz="1200" dirty="0" smtClean="0"/>
              <a:t> l’intuition? Qu’est-ce que j’en fais?</a:t>
            </a:r>
          </a:p>
          <a:p>
            <a:r>
              <a:rPr lang="fr-FR" sz="1200" dirty="0" err="1" smtClean="0"/>
              <a:t>Pour-quoi</a:t>
            </a:r>
            <a:r>
              <a:rPr lang="fr-FR" sz="1200" dirty="0" smtClean="0"/>
              <a:t> peut on accepter de souffrir autant?</a:t>
            </a:r>
          </a:p>
          <a:p>
            <a:r>
              <a:rPr lang="fr-FR" sz="1200" dirty="0" smtClean="0"/>
              <a:t>Le bien et le mal?</a:t>
            </a:r>
          </a:p>
          <a:p>
            <a:r>
              <a:rPr lang="fr-FR" sz="1200" dirty="0" smtClean="0"/>
              <a:t>Pourquoi quand je donne, je ne veux rien recevoir en retour</a:t>
            </a:r>
          </a:p>
          <a:p>
            <a:r>
              <a:rPr lang="fr-FR" sz="1200" dirty="0" smtClean="0"/>
              <a:t>Pourquoi est on impacté par un évènement</a:t>
            </a:r>
          </a:p>
          <a:p>
            <a:r>
              <a:rPr lang="fr-FR" sz="1200" dirty="0" smtClean="0"/>
              <a:t>Pourquoi est-il interdit de se suicider?  (réponse du coach : qu’est ce qui veut mourir en vous? On va tuer la personne qui veut se tuer en vous</a:t>
            </a:r>
            <a:r>
              <a:rPr lang="is-IS" sz="1200" dirty="0" smtClean="0"/>
              <a:t>…, on ne peut pas se suicider –Talmud- on devient fant</a:t>
            </a:r>
            <a:r>
              <a:rPr lang="fr-FR" sz="1200" dirty="0" err="1" smtClean="0"/>
              <a:t>ôme</a:t>
            </a:r>
            <a:r>
              <a:rPr lang="fr-FR" sz="1200" dirty="0" smtClean="0"/>
              <a:t> et on va errer</a:t>
            </a:r>
            <a:r>
              <a:rPr lang="is-IS" sz="1200" dirty="0" smtClean="0"/>
              <a:t>)</a:t>
            </a:r>
            <a:endParaRPr lang="fr-FR" sz="1200" dirty="0" smtClean="0"/>
          </a:p>
          <a:p>
            <a:r>
              <a:rPr lang="fr-FR" sz="1200" dirty="0" smtClean="0"/>
              <a:t>Qu’est-ce que l’interdit?</a:t>
            </a:r>
          </a:p>
          <a:p>
            <a:r>
              <a:rPr lang="fr-FR" sz="1200" dirty="0" smtClean="0"/>
              <a:t>Quel est mon espace de liberté?</a:t>
            </a:r>
          </a:p>
          <a:p>
            <a:r>
              <a:rPr lang="fr-FR" sz="1200" dirty="0" smtClean="0"/>
              <a:t>Pourquoi je n’y arrive pas?</a:t>
            </a:r>
          </a:p>
          <a:p>
            <a:r>
              <a:rPr lang="fr-FR" sz="1200" dirty="0" smtClean="0"/>
              <a:t>Pourquoi pardonner? (pardon et miséricorde)</a:t>
            </a:r>
          </a:p>
          <a:p>
            <a:r>
              <a:rPr lang="fr-FR" sz="1200" dirty="0" smtClean="0"/>
              <a:t>Comment se débarrasser de ses écorces (</a:t>
            </a:r>
            <a:r>
              <a:rPr lang="fr-FR" sz="1200" dirty="0" err="1" smtClean="0"/>
              <a:t>klipots</a:t>
            </a:r>
            <a:r>
              <a:rPr lang="fr-FR" sz="1200" dirty="0" smtClean="0"/>
              <a:t> en hébreu) ?</a:t>
            </a:r>
          </a:p>
          <a:p>
            <a:r>
              <a:rPr lang="fr-FR" sz="1200" dirty="0" smtClean="0"/>
              <a:t>Pourquoi la peut? Peur de soi-même / peur d’être soi-même (Woody Allen :  « Rabbin, quel est le sens de la vie? » Le rabbin répond en hébreu. « Mais Rabbin, tu sais que je ne parle pas hébreu! » « Je peux te proposer des cours d’hébreu pour $300</a:t>
            </a:r>
            <a:r>
              <a:rPr lang="is-IS" sz="1200" dirty="0" smtClean="0"/>
              <a:t>…)</a:t>
            </a:r>
          </a:p>
          <a:p>
            <a:r>
              <a:rPr lang="is-IS" sz="1200" dirty="0" smtClean="0"/>
              <a:t>Le projet sens : l’ADN spirituel (TRAVAIL QUE L’ON VA FAIRE)</a:t>
            </a:r>
          </a:p>
          <a:p>
            <a:r>
              <a:rPr lang="fr-FR" sz="1200" dirty="0" smtClean="0"/>
              <a:t>L</a:t>
            </a:r>
            <a:r>
              <a:rPr lang="is-IS" sz="1200" dirty="0" smtClean="0"/>
              <a:t>’héritage</a:t>
            </a:r>
          </a:p>
          <a:p>
            <a:r>
              <a:rPr lang="fr-FR" sz="1200" dirty="0" smtClean="0"/>
              <a:t>C</a:t>
            </a:r>
            <a:r>
              <a:rPr lang="is-IS" sz="1200" dirty="0" smtClean="0"/>
              <a:t>omment faire grandir?</a:t>
            </a:r>
            <a:endParaRPr lang="fr-FR" sz="1200" dirty="0" smtClean="0"/>
          </a:p>
          <a:p>
            <a:endParaRPr lang="fr-FR" sz="1200" dirty="0" smtClean="0"/>
          </a:p>
          <a:p>
            <a:endParaRPr lang="fr-FR" sz="1200" dirty="0"/>
          </a:p>
        </p:txBody>
      </p:sp>
      <p:sp>
        <p:nvSpPr>
          <p:cNvPr id="7" name="Espace réservé du numéro de diapositive 6"/>
          <p:cNvSpPr>
            <a:spLocks noGrp="1"/>
          </p:cNvSpPr>
          <p:nvPr>
            <p:ph type="sldNum" sz="quarter" idx="12"/>
          </p:nvPr>
        </p:nvSpPr>
        <p:spPr/>
        <p:txBody>
          <a:bodyPr/>
          <a:lstStyle/>
          <a:p>
            <a:fld id="{37E1006C-8442-324B-8A3C-55CA4C8777AC}" type="slidenum">
              <a:rPr lang="fr-FR" smtClean="0"/>
              <a:t>10</a:t>
            </a:fld>
            <a:endParaRPr lang="fr-FR"/>
          </a:p>
        </p:txBody>
      </p:sp>
    </p:spTree>
    <p:extLst>
      <p:ext uri="{BB962C8B-B14F-4D97-AF65-F5344CB8AC3E}">
        <p14:creationId xmlns:p14="http://schemas.microsoft.com/office/powerpoint/2010/main" val="259872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5002" y="131115"/>
            <a:ext cx="10928797" cy="257578"/>
          </a:xfrm>
        </p:spPr>
        <p:txBody>
          <a:bodyPr>
            <a:noAutofit/>
          </a:bodyPr>
          <a:lstStyle/>
          <a:p>
            <a:r>
              <a:rPr lang="fr-FR" sz="1800" b="1" u="sng" dirty="0" smtClean="0"/>
              <a:t>Les outils</a:t>
            </a:r>
            <a:endParaRPr lang="fr-FR" sz="1800" b="1" u="sng" dirty="0"/>
          </a:p>
        </p:txBody>
      </p:sp>
      <p:sp>
        <p:nvSpPr>
          <p:cNvPr id="4" name="Espace réservé du contenu 2"/>
          <p:cNvSpPr txBox="1">
            <a:spLocks/>
          </p:cNvSpPr>
          <p:nvPr/>
        </p:nvSpPr>
        <p:spPr>
          <a:xfrm>
            <a:off x="425003" y="388693"/>
            <a:ext cx="10928797" cy="6075607"/>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sz="1200" dirty="0" smtClean="0"/>
              <a:t>Les </a:t>
            </a:r>
            <a:r>
              <a:rPr lang="fr-FR" sz="1200" b="1" dirty="0" smtClean="0"/>
              <a:t>constellations familiales  </a:t>
            </a:r>
            <a:r>
              <a:rPr lang="fr-FR" sz="1200" dirty="0" smtClean="0"/>
              <a:t>:la réconciliation / lâcher des ancrages</a:t>
            </a:r>
          </a:p>
          <a:p>
            <a:r>
              <a:rPr lang="fr-FR" sz="1200" dirty="0" smtClean="0"/>
              <a:t>« L’essence est elle avant l’existence » question philosophie</a:t>
            </a:r>
          </a:p>
          <a:p>
            <a:r>
              <a:rPr lang="fr-FR" sz="1200" b="1" dirty="0" smtClean="0"/>
              <a:t>PNL</a:t>
            </a:r>
            <a:r>
              <a:rPr lang="fr-FR" sz="1200" dirty="0" smtClean="0"/>
              <a:t> : réflexion ce qui marche? Repérer des procédures de succès. Apprendre à débugger. COMMENT UTILISER CES OUTILS AU NIVEAU DE LA TRANSCENDANCE : on va monter le degré et entre dans le non-phénoménologique</a:t>
            </a:r>
          </a:p>
          <a:p>
            <a:r>
              <a:rPr lang="fr-FR" sz="1200" b="1" dirty="0" smtClean="0"/>
              <a:t>L’Hypnose : </a:t>
            </a:r>
            <a:r>
              <a:rPr lang="fr-FR" sz="1200" b="1" dirty="0" err="1" smtClean="0"/>
              <a:t>Ericksonienne</a:t>
            </a:r>
            <a:r>
              <a:rPr lang="fr-FR" sz="1200" b="1" dirty="0" smtClean="0"/>
              <a:t> </a:t>
            </a:r>
            <a:r>
              <a:rPr lang="fr-FR" sz="1200" dirty="0" smtClean="0"/>
              <a:t>(partielle) / Autohypnose ( / une procédure intéressante la guérison de l’âme</a:t>
            </a:r>
          </a:p>
          <a:p>
            <a:r>
              <a:rPr lang="fr-FR" sz="1200" b="1" dirty="0" smtClean="0"/>
              <a:t>La </a:t>
            </a:r>
            <a:r>
              <a:rPr lang="fr-FR" sz="1200" b="1" dirty="0" err="1" smtClean="0"/>
              <a:t>Sophro</a:t>
            </a:r>
            <a:r>
              <a:rPr lang="fr-FR" sz="1200" b="1" dirty="0" smtClean="0"/>
              <a:t>-Analyse </a:t>
            </a:r>
            <a:r>
              <a:rPr lang="fr-FR" sz="1200" dirty="0" smtClean="0"/>
              <a:t>(allongé, on entre dans un état sophronique)</a:t>
            </a:r>
          </a:p>
          <a:p>
            <a:r>
              <a:rPr lang="fr-FR" sz="1200" b="1" dirty="0" smtClean="0"/>
              <a:t>RED : rêve éveillé dirigé </a:t>
            </a:r>
            <a:r>
              <a:rPr lang="fr-FR" sz="1200" dirty="0" smtClean="0"/>
              <a:t>: on met en place un protocole comme par exemple  »le voyage du héros » (particulièrement efficace pour les enjeux professionnels). Le thérapeute intervient en terme de direction (avec des injonctions ou des questions du type : « </a:t>
            </a:r>
            <a:r>
              <a:rPr lang="fr-FR" sz="1200" dirty="0" err="1" smtClean="0"/>
              <a:t>Vas-y</a:t>
            </a:r>
            <a:r>
              <a:rPr lang="fr-FR" sz="1200" dirty="0" smtClean="0"/>
              <a:t>! Rapproche-toi! Qu’est-ce qu’il y a à gauche? Quelle couleur? Qui est avec toi?...)</a:t>
            </a:r>
          </a:p>
          <a:p>
            <a:r>
              <a:rPr lang="fr-FR" sz="1200" dirty="0" smtClean="0"/>
              <a:t>La </a:t>
            </a:r>
            <a:r>
              <a:rPr lang="fr-FR" sz="1200" b="1" dirty="0" smtClean="0"/>
              <a:t>méditation</a:t>
            </a:r>
          </a:p>
          <a:p>
            <a:r>
              <a:rPr lang="fr-FR" sz="1200" b="1" dirty="0" smtClean="0"/>
              <a:t>Analyse Transactionnelle </a:t>
            </a:r>
          </a:p>
          <a:p>
            <a:r>
              <a:rPr lang="fr-FR" sz="1200" dirty="0" smtClean="0"/>
              <a:t>Tarots (encore que l’on puisse dire que cela relève plus de l’initiatique ou du théorique)</a:t>
            </a:r>
          </a:p>
          <a:p>
            <a:r>
              <a:rPr lang="fr-FR" sz="1200" dirty="0" smtClean="0"/>
              <a:t>La description de l’arbre, de la planète</a:t>
            </a:r>
          </a:p>
          <a:p>
            <a:r>
              <a:rPr lang="fr-FR" sz="1200" dirty="0" smtClean="0"/>
              <a:t>Le </a:t>
            </a:r>
            <a:r>
              <a:rPr lang="fr-FR" sz="1200" b="1" dirty="0" smtClean="0"/>
              <a:t>portrait chinois</a:t>
            </a:r>
          </a:p>
          <a:p>
            <a:r>
              <a:rPr lang="fr-FR" sz="1200" b="1" dirty="0" smtClean="0"/>
              <a:t>Anthropologie</a:t>
            </a:r>
            <a:r>
              <a:rPr lang="fr-FR" sz="1200" dirty="0" smtClean="0"/>
              <a:t> </a:t>
            </a:r>
          </a:p>
          <a:p>
            <a:r>
              <a:rPr lang="fr-FR" sz="1200" b="1" dirty="0" smtClean="0"/>
              <a:t>Echelle d’apprentissage</a:t>
            </a:r>
          </a:p>
          <a:p>
            <a:r>
              <a:rPr lang="fr-FR" sz="1200" b="1" dirty="0" smtClean="0"/>
              <a:t>Marche des croyances </a:t>
            </a:r>
            <a:r>
              <a:rPr lang="fr-FR" sz="1200" dirty="0" smtClean="0"/>
              <a:t>(PNL)</a:t>
            </a:r>
          </a:p>
          <a:p>
            <a:r>
              <a:rPr lang="fr-FR" sz="1200" b="1" dirty="0" smtClean="0"/>
              <a:t>Les positions perceptuelles </a:t>
            </a:r>
            <a:r>
              <a:rPr lang="fr-FR" sz="1200" dirty="0" smtClean="0"/>
              <a:t>(PNL)</a:t>
            </a:r>
          </a:p>
          <a:p>
            <a:r>
              <a:rPr lang="fr-FR" sz="1200" b="1" dirty="0" smtClean="0"/>
              <a:t>Somatique / Rêves</a:t>
            </a:r>
          </a:p>
          <a:p>
            <a:r>
              <a:rPr lang="fr-FR" sz="1200" dirty="0" smtClean="0"/>
              <a:t>Les axes de motivations (Maslow : consciente – Motivation inconsciente : </a:t>
            </a:r>
            <a:r>
              <a:rPr lang="fr-FR" sz="1200" dirty="0" err="1" smtClean="0"/>
              <a:t>E.Guez</a:t>
            </a:r>
            <a:r>
              <a:rPr lang="fr-FR" sz="1200" dirty="0" smtClean="0"/>
              <a:t>)</a:t>
            </a:r>
          </a:p>
          <a:p>
            <a:r>
              <a:rPr lang="fr-FR" sz="1200" dirty="0" smtClean="0"/>
              <a:t>Les rouages de la communication :  communication </a:t>
            </a:r>
            <a:r>
              <a:rPr lang="fr-FR" sz="1200" dirty="0" err="1" smtClean="0"/>
              <a:t>intrapersonnel</a:t>
            </a:r>
            <a:r>
              <a:rPr lang="fr-FR" sz="1200" dirty="0" smtClean="0"/>
              <a:t> (communiquer avec soi-même) interpersonnel</a:t>
            </a:r>
          </a:p>
          <a:p>
            <a:r>
              <a:rPr lang="fr-FR" sz="1200" b="1" dirty="0" smtClean="0"/>
              <a:t>Travailler avec son saboteur </a:t>
            </a:r>
            <a:r>
              <a:rPr lang="fr-FR" sz="1200" dirty="0" smtClean="0"/>
              <a:t>(au niveau de l’écologie : il nous veut du bien) / </a:t>
            </a:r>
          </a:p>
          <a:p>
            <a:endParaRPr lang="fr-FR" sz="1200" dirty="0" smtClean="0"/>
          </a:p>
          <a:p>
            <a:endParaRPr lang="fr-FR" sz="1200" dirty="0"/>
          </a:p>
        </p:txBody>
      </p:sp>
      <p:sp>
        <p:nvSpPr>
          <p:cNvPr id="3" name="Espace réservé du numéro de diapositive 2"/>
          <p:cNvSpPr>
            <a:spLocks noGrp="1"/>
          </p:cNvSpPr>
          <p:nvPr>
            <p:ph type="sldNum" sz="quarter" idx="12"/>
          </p:nvPr>
        </p:nvSpPr>
        <p:spPr/>
        <p:txBody>
          <a:bodyPr/>
          <a:lstStyle/>
          <a:p>
            <a:fld id="{37E1006C-8442-324B-8A3C-55CA4C8777AC}" type="slidenum">
              <a:rPr lang="fr-FR" smtClean="0"/>
              <a:t>11</a:t>
            </a:fld>
            <a:endParaRPr lang="fr-FR"/>
          </a:p>
        </p:txBody>
      </p:sp>
    </p:spTree>
    <p:extLst>
      <p:ext uri="{BB962C8B-B14F-4D97-AF65-F5344CB8AC3E}">
        <p14:creationId xmlns:p14="http://schemas.microsoft.com/office/powerpoint/2010/main" val="1273415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5002" y="131115"/>
            <a:ext cx="10928797" cy="257578"/>
          </a:xfrm>
        </p:spPr>
        <p:txBody>
          <a:bodyPr>
            <a:noAutofit/>
          </a:bodyPr>
          <a:lstStyle/>
          <a:p>
            <a:r>
              <a:rPr lang="fr-FR" sz="1800" b="1" u="sng" dirty="0" smtClean="0"/>
              <a:t>Les outils</a:t>
            </a:r>
            <a:endParaRPr lang="fr-FR" sz="1800" b="1" u="sng" dirty="0"/>
          </a:p>
        </p:txBody>
      </p:sp>
      <p:sp>
        <p:nvSpPr>
          <p:cNvPr id="4" name="Espace réservé du contenu 2"/>
          <p:cNvSpPr txBox="1">
            <a:spLocks/>
          </p:cNvSpPr>
          <p:nvPr/>
        </p:nvSpPr>
        <p:spPr>
          <a:xfrm>
            <a:off x="425003" y="388693"/>
            <a:ext cx="10928797" cy="1694107"/>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sz="1200" dirty="0" smtClean="0"/>
              <a:t>La </a:t>
            </a:r>
            <a:r>
              <a:rPr lang="fr-FR" sz="1200" b="1" dirty="0" smtClean="0"/>
              <a:t>confiance : technique paradoxale </a:t>
            </a:r>
            <a:r>
              <a:rPr lang="fr-FR" sz="1200" dirty="0" smtClean="0"/>
              <a:t>(Viktor </a:t>
            </a:r>
            <a:r>
              <a:rPr lang="fr-FR" sz="1200" dirty="0" err="1" smtClean="0"/>
              <a:t>Frankl</a:t>
            </a:r>
            <a:r>
              <a:rPr lang="fr-FR" sz="1200" dirty="0" smtClean="0"/>
              <a:t>) qu’est)-ce que je perds si je réussis ?</a:t>
            </a:r>
          </a:p>
          <a:p>
            <a:r>
              <a:rPr lang="fr-FR" sz="1200" b="1" dirty="0" smtClean="0"/>
              <a:t>Dialogue avec son dragon / avec ses fantômes</a:t>
            </a:r>
          </a:p>
          <a:p>
            <a:r>
              <a:rPr lang="fr-FR" sz="1200" b="1" dirty="0" smtClean="0"/>
              <a:t>Le deuil</a:t>
            </a:r>
          </a:p>
          <a:p>
            <a:r>
              <a:rPr lang="fr-FR" sz="1200" b="1" dirty="0" smtClean="0"/>
              <a:t>La différence entre objectif et but</a:t>
            </a:r>
          </a:p>
          <a:p>
            <a:r>
              <a:rPr lang="fr-FR" sz="1200" b="1" dirty="0" smtClean="0"/>
              <a:t>Les scénarios catastrophes</a:t>
            </a:r>
          </a:p>
          <a:p>
            <a:r>
              <a:rPr lang="fr-FR" sz="1200" b="1" dirty="0" smtClean="0"/>
              <a:t>L’</a:t>
            </a:r>
            <a:r>
              <a:rPr lang="fr-FR" sz="1200" b="1" dirty="0" err="1" smtClean="0"/>
              <a:t>allaince</a:t>
            </a:r>
            <a:r>
              <a:rPr lang="fr-FR" sz="1200" b="1" dirty="0" smtClean="0"/>
              <a:t> : </a:t>
            </a:r>
            <a:r>
              <a:rPr lang="fr-FR" sz="1200" dirty="0" smtClean="0"/>
              <a:t> utiliser le transfert comme une alliance</a:t>
            </a:r>
          </a:p>
          <a:p>
            <a:endParaRPr lang="fr-FR" sz="1200" dirty="0"/>
          </a:p>
        </p:txBody>
      </p:sp>
      <p:sp>
        <p:nvSpPr>
          <p:cNvPr id="3" name="Espace réservé du numéro de diapositive 2"/>
          <p:cNvSpPr>
            <a:spLocks noGrp="1"/>
          </p:cNvSpPr>
          <p:nvPr>
            <p:ph type="sldNum" sz="quarter" idx="12"/>
          </p:nvPr>
        </p:nvSpPr>
        <p:spPr/>
        <p:txBody>
          <a:bodyPr/>
          <a:lstStyle/>
          <a:p>
            <a:fld id="{37E1006C-8442-324B-8A3C-55CA4C8777AC}" type="slidenum">
              <a:rPr lang="fr-FR" smtClean="0"/>
              <a:t>12</a:t>
            </a:fld>
            <a:endParaRPr lang="fr-FR"/>
          </a:p>
        </p:txBody>
      </p:sp>
      <p:sp>
        <p:nvSpPr>
          <p:cNvPr id="5" name="Espace réservé du contenu 2"/>
          <p:cNvSpPr txBox="1">
            <a:spLocks/>
          </p:cNvSpPr>
          <p:nvPr/>
        </p:nvSpPr>
        <p:spPr>
          <a:xfrm>
            <a:off x="4031803" y="2224693"/>
            <a:ext cx="3454400" cy="2398107"/>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r"/>
            <a:r>
              <a:rPr lang="fr-FR" sz="1200" dirty="0" err="1" smtClean="0"/>
              <a:t>Kaballe</a:t>
            </a:r>
            <a:r>
              <a:rPr lang="fr-FR" sz="1200" dirty="0" smtClean="0"/>
              <a:t> (plutôt initiation)</a:t>
            </a:r>
          </a:p>
          <a:p>
            <a:pPr lvl="7" algn="r"/>
            <a:endParaRPr lang="fr-FR" sz="200" dirty="0"/>
          </a:p>
          <a:p>
            <a:pPr algn="r"/>
            <a:r>
              <a:rPr lang="fr-FR" sz="1200" dirty="0" smtClean="0"/>
              <a:t>Lettres Hébraïques</a:t>
            </a:r>
          </a:p>
          <a:p>
            <a:pPr algn="r"/>
            <a:r>
              <a:rPr lang="fr-FR" sz="1200" dirty="0" err="1" smtClean="0"/>
              <a:t>Toldoth</a:t>
            </a:r>
            <a:r>
              <a:rPr lang="fr-FR" sz="1200" dirty="0" smtClean="0"/>
              <a:t> / lecture biblique au niveau de la </a:t>
            </a:r>
            <a:r>
              <a:rPr lang="fr-FR" sz="1200" dirty="0" err="1" smtClean="0"/>
              <a:t>kaballe</a:t>
            </a:r>
            <a:endParaRPr lang="fr-FR" sz="1200" dirty="0" smtClean="0"/>
          </a:p>
          <a:p>
            <a:pPr algn="r"/>
            <a:r>
              <a:rPr lang="fr-FR" sz="1200" dirty="0" err="1" smtClean="0"/>
              <a:t>Ramhal</a:t>
            </a:r>
            <a:r>
              <a:rPr lang="fr-FR" sz="1200" dirty="0" smtClean="0"/>
              <a:t> / 138 portes</a:t>
            </a:r>
          </a:p>
          <a:p>
            <a:pPr algn="r"/>
            <a:r>
              <a:rPr lang="fr-FR" sz="1200" dirty="0" err="1" smtClean="0"/>
              <a:t>Philon</a:t>
            </a:r>
            <a:r>
              <a:rPr lang="fr-FR" sz="1200" dirty="0" smtClean="0"/>
              <a:t> d’Alexandrie</a:t>
            </a:r>
          </a:p>
          <a:p>
            <a:pPr algn="r"/>
            <a:r>
              <a:rPr lang="fr-FR" sz="1200" dirty="0" smtClean="0"/>
              <a:t>Héraclide</a:t>
            </a:r>
          </a:p>
          <a:p>
            <a:pPr algn="r"/>
            <a:r>
              <a:rPr lang="fr-FR" sz="1200" dirty="0" smtClean="0"/>
              <a:t>Ecriture</a:t>
            </a:r>
          </a:p>
          <a:p>
            <a:pPr algn="r"/>
            <a:r>
              <a:rPr lang="fr-FR" sz="1200" dirty="0" smtClean="0"/>
              <a:t>Méditation</a:t>
            </a:r>
          </a:p>
          <a:p>
            <a:pPr algn="r"/>
            <a:endParaRPr lang="fr-FR" sz="1200" dirty="0"/>
          </a:p>
        </p:txBody>
      </p:sp>
      <p:sp>
        <p:nvSpPr>
          <p:cNvPr id="6" name="Espace réservé du contenu 2"/>
          <p:cNvSpPr txBox="1">
            <a:spLocks/>
          </p:cNvSpPr>
          <p:nvPr/>
        </p:nvSpPr>
        <p:spPr>
          <a:xfrm>
            <a:off x="7638604" y="2224693"/>
            <a:ext cx="3721099" cy="2398107"/>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sz="1200" b="1" dirty="0" smtClean="0"/>
              <a:t>Coaching</a:t>
            </a:r>
            <a:r>
              <a:rPr lang="fr-FR" sz="1200" dirty="0" smtClean="0"/>
              <a:t> (sur le projets) / </a:t>
            </a:r>
            <a:r>
              <a:rPr lang="fr-FR" sz="1200" b="1" dirty="0" smtClean="0"/>
              <a:t>Thérapie </a:t>
            </a:r>
            <a:r>
              <a:rPr lang="fr-FR" sz="1200" dirty="0" smtClean="0"/>
              <a:t>(sur les problèmes)</a:t>
            </a:r>
          </a:p>
          <a:p>
            <a:r>
              <a:rPr lang="fr-FR" sz="1200" dirty="0" smtClean="0"/>
              <a:t>Viktor </a:t>
            </a:r>
            <a:r>
              <a:rPr lang="fr-FR" sz="1200" dirty="0" err="1" smtClean="0"/>
              <a:t>Frankl</a:t>
            </a:r>
            <a:endParaRPr lang="fr-FR" sz="1200" dirty="0" smtClean="0"/>
          </a:p>
          <a:p>
            <a:r>
              <a:rPr lang="fr-FR" sz="1200" dirty="0" smtClean="0"/>
              <a:t>Irvin </a:t>
            </a:r>
            <a:r>
              <a:rPr lang="fr-FR" sz="1200" dirty="0" err="1" smtClean="0"/>
              <a:t>Yalom</a:t>
            </a:r>
            <a:r>
              <a:rPr lang="fr-FR" sz="1200" dirty="0" smtClean="0"/>
              <a:t> (Thérapie Existentielle)</a:t>
            </a:r>
            <a:endParaRPr lang="fr-FR" sz="1200" dirty="0"/>
          </a:p>
          <a:p>
            <a:endParaRPr lang="fr-FR" sz="1200" dirty="0"/>
          </a:p>
        </p:txBody>
      </p:sp>
      <p:sp>
        <p:nvSpPr>
          <p:cNvPr id="7" name="Espace réservé du contenu 2"/>
          <p:cNvSpPr txBox="1">
            <a:spLocks/>
          </p:cNvSpPr>
          <p:nvPr/>
        </p:nvSpPr>
        <p:spPr>
          <a:xfrm>
            <a:off x="425002" y="2224693"/>
            <a:ext cx="3454400" cy="2398107"/>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r"/>
            <a:r>
              <a:rPr lang="fr-FR" sz="1200" dirty="0" err="1" smtClean="0"/>
              <a:t>Kaballe</a:t>
            </a:r>
            <a:r>
              <a:rPr lang="fr-FR" sz="1200" dirty="0" smtClean="0"/>
              <a:t> (plutôt </a:t>
            </a:r>
            <a:r>
              <a:rPr lang="fr-FR" sz="1200" b="1" dirty="0" smtClean="0"/>
              <a:t>initiation)</a:t>
            </a:r>
          </a:p>
          <a:p>
            <a:pPr lvl="7" algn="r"/>
            <a:endParaRPr lang="fr-FR" sz="200" dirty="0"/>
          </a:p>
          <a:p>
            <a:pPr algn="r"/>
            <a:r>
              <a:rPr lang="fr-FR" sz="1200" dirty="0" smtClean="0"/>
              <a:t>Lettres Hébraïques</a:t>
            </a:r>
          </a:p>
          <a:p>
            <a:pPr algn="r"/>
            <a:r>
              <a:rPr lang="fr-FR" sz="1200" dirty="0" err="1" smtClean="0"/>
              <a:t>Toldoth</a:t>
            </a:r>
            <a:r>
              <a:rPr lang="fr-FR" sz="1200" dirty="0" smtClean="0"/>
              <a:t> / lecture biblique au niveau de la </a:t>
            </a:r>
            <a:r>
              <a:rPr lang="fr-FR" sz="1200" dirty="0" err="1" smtClean="0"/>
              <a:t>kaballe</a:t>
            </a:r>
            <a:endParaRPr lang="fr-FR" sz="1200" dirty="0" smtClean="0"/>
          </a:p>
          <a:p>
            <a:pPr algn="r"/>
            <a:r>
              <a:rPr lang="fr-FR" sz="1200" dirty="0" err="1" smtClean="0"/>
              <a:t>Ramhal</a:t>
            </a:r>
            <a:r>
              <a:rPr lang="fr-FR" sz="1200" dirty="0" smtClean="0"/>
              <a:t> / 138 portes</a:t>
            </a:r>
          </a:p>
          <a:p>
            <a:pPr algn="r"/>
            <a:r>
              <a:rPr lang="fr-FR" sz="1200" dirty="0" err="1" smtClean="0"/>
              <a:t>Philon</a:t>
            </a:r>
            <a:r>
              <a:rPr lang="fr-FR" sz="1200" dirty="0" smtClean="0"/>
              <a:t> d’Alexandrie</a:t>
            </a:r>
          </a:p>
          <a:p>
            <a:pPr algn="r"/>
            <a:r>
              <a:rPr lang="fr-FR" sz="1200" dirty="0" smtClean="0"/>
              <a:t>Héraclide</a:t>
            </a:r>
          </a:p>
          <a:p>
            <a:pPr algn="r"/>
            <a:r>
              <a:rPr lang="fr-FR" sz="1200" dirty="0" smtClean="0"/>
              <a:t>Ecriture</a:t>
            </a:r>
          </a:p>
          <a:p>
            <a:pPr algn="r"/>
            <a:r>
              <a:rPr lang="fr-FR" sz="1200" dirty="0" smtClean="0"/>
              <a:t>Méditation</a:t>
            </a:r>
          </a:p>
          <a:p>
            <a:pPr algn="r"/>
            <a:endParaRPr lang="fr-FR" sz="1200" dirty="0"/>
          </a:p>
        </p:txBody>
      </p:sp>
      <p:sp>
        <p:nvSpPr>
          <p:cNvPr id="8" name="Espace réservé du contenu 2"/>
          <p:cNvSpPr txBox="1">
            <a:spLocks/>
          </p:cNvSpPr>
          <p:nvPr/>
        </p:nvSpPr>
        <p:spPr>
          <a:xfrm>
            <a:off x="425004" y="4764693"/>
            <a:ext cx="7918896" cy="1813907"/>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fr-FR" sz="1200" b="1" u="sng" dirty="0" smtClean="0"/>
              <a:t>Méthode Elie </a:t>
            </a:r>
            <a:r>
              <a:rPr lang="fr-FR" sz="1200" b="1" u="sng" dirty="0" err="1" smtClean="0"/>
              <a:t>Guez</a:t>
            </a:r>
            <a:r>
              <a:rPr lang="fr-FR" sz="1200" b="1" u="sng" dirty="0" smtClean="0"/>
              <a:t> : </a:t>
            </a:r>
          </a:p>
          <a:p>
            <a:pPr marL="0" marR="0" lvl="0" indent="0" defTabSz="914400" eaLnBrk="1" fontAlgn="auto" latinLnBrk="0" hangingPunct="1">
              <a:lnSpc>
                <a:spcPct val="100000"/>
              </a:lnSpc>
              <a:spcBef>
                <a:spcPts val="0"/>
              </a:spcBef>
              <a:spcAft>
                <a:spcPts val="0"/>
              </a:spcAft>
              <a:buClrTx/>
              <a:buSzTx/>
              <a:buFontTx/>
              <a:buNone/>
              <a:tabLst/>
              <a:defRPr/>
            </a:pPr>
            <a:r>
              <a:rPr lang="fr-FR" sz="1200" dirty="0" smtClean="0"/>
              <a:t>un module par semaine (par internet). </a:t>
            </a:r>
          </a:p>
          <a:p>
            <a:pPr marL="0" marR="0" lvl="0" indent="0" defTabSz="914400" eaLnBrk="1" fontAlgn="auto" latinLnBrk="0" hangingPunct="1">
              <a:lnSpc>
                <a:spcPct val="100000"/>
              </a:lnSpc>
              <a:spcBef>
                <a:spcPts val="0"/>
              </a:spcBef>
              <a:spcAft>
                <a:spcPts val="0"/>
              </a:spcAft>
              <a:buClrTx/>
              <a:buSzTx/>
              <a:buFontTx/>
              <a:buNone/>
              <a:tabLst/>
              <a:defRPr/>
            </a:pPr>
            <a:r>
              <a:rPr lang="fr-FR" sz="1200" dirty="0" smtClean="0"/>
              <a:t>EG propose en plus des entretiens individuels (par internet ou en rencontre, par l’écriture). Pour ceux qui voudraient aborder ces éléments dans une perspective professionnelle (« il faut des rencontres »). Il se positionne aussi en superviseur.</a:t>
            </a:r>
          </a:p>
          <a:p>
            <a:pPr marL="0" marR="0" lvl="0" indent="0" defTabSz="914400" eaLnBrk="1" fontAlgn="auto" latinLnBrk="0" hangingPunct="1">
              <a:lnSpc>
                <a:spcPct val="100000"/>
              </a:lnSpc>
              <a:spcBef>
                <a:spcPts val="0"/>
              </a:spcBef>
              <a:spcAft>
                <a:spcPts val="0"/>
              </a:spcAft>
              <a:buClrTx/>
              <a:buSzTx/>
              <a:buFontTx/>
              <a:buNone/>
              <a:tabLst/>
              <a:defRPr/>
            </a:pPr>
            <a:r>
              <a:rPr lang="fr-FR" sz="1200" dirty="0" smtClean="0"/>
              <a:t>Un livre </a:t>
            </a:r>
            <a:r>
              <a:rPr lang="fr-FR" sz="1200" dirty="0" err="1" smtClean="0"/>
              <a:t>intérractif</a:t>
            </a:r>
            <a:r>
              <a:rPr lang="fr-FR" sz="1200" dirty="0" smtClean="0"/>
              <a:t> est en cours de création « ma page blanche »</a:t>
            </a:r>
            <a:endParaRPr lang="fr-FR" sz="1200" dirty="0"/>
          </a:p>
          <a:p>
            <a:pPr marL="0" marR="0" lvl="0" indent="0" defTabSz="914400" eaLnBrk="1" fontAlgn="auto" latinLnBrk="0" hangingPunct="1">
              <a:lnSpc>
                <a:spcPct val="100000"/>
              </a:lnSpc>
              <a:spcBef>
                <a:spcPts val="0"/>
              </a:spcBef>
              <a:spcAft>
                <a:spcPts val="0"/>
              </a:spcAft>
              <a:buClrTx/>
              <a:buSzTx/>
              <a:buFontTx/>
              <a:buNone/>
              <a:tabLst/>
              <a:defRPr/>
            </a:pPr>
            <a:r>
              <a:rPr lang="fr-FR" sz="1200" b="1" u="sng" dirty="0" smtClean="0"/>
              <a:t>Le prix </a:t>
            </a:r>
            <a:r>
              <a:rPr lang="fr-FR" sz="1200" dirty="0" smtClean="0"/>
              <a:t>: </a:t>
            </a:r>
          </a:p>
          <a:p>
            <a:pPr marL="0" marR="0" lvl="0" indent="0" defTabSz="914400" eaLnBrk="1" fontAlgn="auto" latinLnBrk="0" hangingPunct="1">
              <a:lnSpc>
                <a:spcPct val="100000"/>
              </a:lnSpc>
              <a:spcBef>
                <a:spcPts val="0"/>
              </a:spcBef>
              <a:spcAft>
                <a:spcPts val="0"/>
              </a:spcAft>
              <a:buClrTx/>
              <a:buSzTx/>
              <a:buFontTx/>
              <a:buNone/>
              <a:tabLst/>
              <a:defRPr/>
            </a:pPr>
            <a:r>
              <a:rPr lang="fr-FR" sz="1200" dirty="0" smtClean="0"/>
              <a:t>13/26 </a:t>
            </a:r>
            <a:r>
              <a:rPr lang="is-IS" sz="1200" dirty="0" smtClean="0"/>
              <a:t>….. module de 52 euros.... </a:t>
            </a:r>
            <a:r>
              <a:rPr lang="fr-FR" sz="1200" dirty="0"/>
              <a:t>p</a:t>
            </a:r>
            <a:r>
              <a:rPr lang="is-IS" sz="1200" dirty="0" smtClean="0"/>
              <a:t>ar mois 52€ </a:t>
            </a:r>
          </a:p>
          <a:p>
            <a:pPr marL="0" marR="0" lvl="0" indent="0" defTabSz="914400" eaLnBrk="1" fontAlgn="auto" latinLnBrk="0" hangingPunct="1">
              <a:lnSpc>
                <a:spcPct val="100000"/>
              </a:lnSpc>
              <a:spcBef>
                <a:spcPts val="0"/>
              </a:spcBef>
              <a:spcAft>
                <a:spcPts val="0"/>
              </a:spcAft>
              <a:buClrTx/>
              <a:buSzTx/>
              <a:buFontTx/>
              <a:buNone/>
              <a:tabLst/>
              <a:defRPr/>
            </a:pPr>
            <a:r>
              <a:rPr lang="fr-FR" sz="1200" dirty="0" smtClean="0"/>
              <a:t>E</a:t>
            </a:r>
            <a:r>
              <a:rPr lang="is-IS" sz="1200" dirty="0" smtClean="0"/>
              <a:t>ntretien = 52€</a:t>
            </a:r>
          </a:p>
          <a:p>
            <a:pPr marL="0" marR="0" lvl="0" indent="0" defTabSz="914400" eaLnBrk="1" fontAlgn="auto" latinLnBrk="0" hangingPunct="1">
              <a:lnSpc>
                <a:spcPct val="100000"/>
              </a:lnSpc>
              <a:spcBef>
                <a:spcPts val="0"/>
              </a:spcBef>
              <a:spcAft>
                <a:spcPts val="0"/>
              </a:spcAft>
              <a:buClrTx/>
              <a:buSzTx/>
              <a:buFontTx/>
              <a:buNone/>
              <a:tabLst/>
              <a:defRPr/>
            </a:pPr>
            <a:r>
              <a:rPr lang="fr-FR" sz="1200" dirty="0" smtClean="0"/>
              <a:t>½</a:t>
            </a:r>
            <a:r>
              <a:rPr lang="is-IS" sz="1200" dirty="0" smtClean="0"/>
              <a:t> journée = 52€ /  une journée 104€</a:t>
            </a:r>
            <a:endParaRPr lang="fr-FR" sz="1200" dirty="0" smtClean="0"/>
          </a:p>
        </p:txBody>
      </p:sp>
      <p:sp>
        <p:nvSpPr>
          <p:cNvPr id="9" name="Espace réservé du contenu 2"/>
          <p:cNvSpPr>
            <a:spLocks noGrp="1"/>
          </p:cNvSpPr>
          <p:nvPr>
            <p:ph idx="1"/>
          </p:nvPr>
        </p:nvSpPr>
        <p:spPr>
          <a:xfrm>
            <a:off x="8438702" y="4764692"/>
            <a:ext cx="2546798" cy="1813907"/>
          </a:xfrm>
          <a:ln>
            <a:solidFill>
              <a:schemeClr val="tx1"/>
            </a:solidFill>
          </a:ln>
        </p:spPr>
        <p:txBody>
          <a:bodyPr>
            <a:normAutofit/>
          </a:bodyPr>
          <a:lstStyle/>
          <a:p>
            <a:pPr marL="0" indent="0">
              <a:buNone/>
            </a:pPr>
            <a:r>
              <a:rPr lang="fr-FR" sz="1200" b="1" u="sng" dirty="0" smtClean="0"/>
              <a:t>Prochaines dates de séminaires</a:t>
            </a:r>
          </a:p>
          <a:p>
            <a:r>
              <a:rPr lang="fr-FR" sz="1200" dirty="0" smtClean="0"/>
              <a:t>5-6-7 novembre</a:t>
            </a:r>
          </a:p>
          <a:p>
            <a:r>
              <a:rPr lang="fr-FR" sz="1200" dirty="0" smtClean="0"/>
              <a:t>3-4-5 décembre</a:t>
            </a:r>
          </a:p>
          <a:p>
            <a:endParaRPr lang="fr-FR" sz="1200" dirty="0"/>
          </a:p>
          <a:p>
            <a:endParaRPr lang="fr-FR" sz="1200" dirty="0"/>
          </a:p>
        </p:txBody>
      </p:sp>
    </p:spTree>
    <p:extLst>
      <p:ext uri="{BB962C8B-B14F-4D97-AF65-F5344CB8AC3E}">
        <p14:creationId xmlns:p14="http://schemas.microsoft.com/office/powerpoint/2010/main" val="993930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75788"/>
          </a:xfrm>
        </p:spPr>
        <p:txBody>
          <a:bodyPr>
            <a:noAutofit/>
          </a:bodyPr>
          <a:lstStyle/>
          <a:p>
            <a:r>
              <a:rPr lang="fr-FR" sz="2000" b="1" u="sng" dirty="0" smtClean="0"/>
              <a:t>KABBALE EXISTENTIEL La </a:t>
            </a:r>
            <a:r>
              <a:rPr lang="fr-FR" sz="2000" b="1" u="sng" dirty="0" smtClean="0"/>
              <a:t>transmission – </a:t>
            </a:r>
            <a:r>
              <a:rPr lang="fr-FR" sz="2000" b="1" u="sng" dirty="0" smtClean="0"/>
              <a:t>l’initiation  </a:t>
            </a:r>
            <a:endParaRPr lang="fr-FR" sz="2000" b="1" u="sng" dirty="0"/>
          </a:p>
        </p:txBody>
      </p:sp>
      <p:sp>
        <p:nvSpPr>
          <p:cNvPr id="3" name="Espace réservé du contenu 2"/>
          <p:cNvSpPr>
            <a:spLocks noGrp="1"/>
          </p:cNvSpPr>
          <p:nvPr>
            <p:ph idx="1"/>
          </p:nvPr>
        </p:nvSpPr>
        <p:spPr>
          <a:xfrm>
            <a:off x="838200" y="695459"/>
            <a:ext cx="10515600" cy="5481504"/>
          </a:xfrm>
        </p:spPr>
        <p:txBody>
          <a:bodyPr>
            <a:normAutofit/>
          </a:bodyPr>
          <a:lstStyle/>
          <a:p>
            <a:r>
              <a:rPr lang="fr-FR" sz="1600" dirty="0" smtClean="0"/>
              <a:t>La kabbale : réception </a:t>
            </a:r>
          </a:p>
          <a:p>
            <a:r>
              <a:rPr lang="fr-FR" sz="1600" dirty="0" smtClean="0"/>
              <a:t>Écoles initiatiques réservées à des hommes mariés avec beaucoup de connaissance</a:t>
            </a:r>
          </a:p>
          <a:p>
            <a:r>
              <a:rPr lang="fr-FR" sz="1600" dirty="0" smtClean="0"/>
              <a:t>Universel – singularité</a:t>
            </a:r>
          </a:p>
          <a:p>
            <a:r>
              <a:rPr lang="fr-FR" sz="1600" dirty="0" smtClean="0"/>
              <a:t>La partie universelle vient du judaïsme</a:t>
            </a:r>
          </a:p>
          <a:p>
            <a:r>
              <a:rPr lang="fr-FR" sz="1600" dirty="0" smtClean="0"/>
              <a:t>Transmission de génération en génération</a:t>
            </a:r>
          </a:p>
          <a:p>
            <a:pPr lvl="1"/>
            <a:r>
              <a:rPr lang="fr-FR" sz="1600" dirty="0" smtClean="0"/>
              <a:t>Adam</a:t>
            </a:r>
          </a:p>
          <a:p>
            <a:pPr lvl="1"/>
            <a:r>
              <a:rPr lang="fr-FR" sz="1600" dirty="0" err="1" smtClean="0"/>
              <a:t>Chem</a:t>
            </a:r>
            <a:r>
              <a:rPr lang="fr-FR" sz="1600" dirty="0"/>
              <a:t> </a:t>
            </a:r>
            <a:r>
              <a:rPr lang="fr-FR" sz="1600" dirty="0" smtClean="0"/>
              <a:t>/ </a:t>
            </a:r>
            <a:r>
              <a:rPr lang="fr-FR" sz="1600" dirty="0" err="1" smtClean="0"/>
              <a:t>Melchisedek</a:t>
            </a:r>
            <a:r>
              <a:rPr lang="fr-FR" sz="1600" dirty="0" smtClean="0"/>
              <a:t> / les tentes de </a:t>
            </a:r>
            <a:r>
              <a:rPr lang="fr-FR" sz="1600" dirty="0" err="1" smtClean="0"/>
              <a:t>Chem</a:t>
            </a:r>
            <a:r>
              <a:rPr lang="fr-FR" sz="1600" dirty="0" smtClean="0"/>
              <a:t> et </a:t>
            </a:r>
            <a:r>
              <a:rPr lang="fr-FR" sz="1600" dirty="0" err="1" smtClean="0"/>
              <a:t>Ever</a:t>
            </a:r>
            <a:r>
              <a:rPr lang="fr-FR" sz="1600" dirty="0" smtClean="0"/>
              <a:t> / Jacob étaient était assis sur les tombes de </a:t>
            </a:r>
            <a:r>
              <a:rPr lang="fr-FR" sz="1600" dirty="0" err="1" smtClean="0"/>
              <a:t>Chem</a:t>
            </a:r>
            <a:r>
              <a:rPr lang="fr-FR" sz="1600" dirty="0" smtClean="0"/>
              <a:t> et </a:t>
            </a:r>
            <a:r>
              <a:rPr lang="fr-FR" sz="1600" dirty="0" err="1" smtClean="0"/>
              <a:t>Ever</a:t>
            </a:r>
            <a:r>
              <a:rPr lang="fr-FR" sz="1600" dirty="0" smtClean="0"/>
              <a:t>.</a:t>
            </a:r>
          </a:p>
          <a:p>
            <a:pPr lvl="1"/>
            <a:r>
              <a:rPr lang="fr-FR" sz="1600" dirty="0" smtClean="0"/>
              <a:t>Abraham / un passeur « </a:t>
            </a:r>
            <a:r>
              <a:rPr lang="fr-FR" sz="1600" i="1" dirty="0" smtClean="0"/>
              <a:t>Par toi seront bénies toutes les nations du monde </a:t>
            </a:r>
            <a:r>
              <a:rPr lang="fr-FR" sz="1600" dirty="0" smtClean="0"/>
              <a:t>»</a:t>
            </a:r>
          </a:p>
          <a:p>
            <a:pPr lvl="1"/>
            <a:r>
              <a:rPr lang="fr-FR" sz="1600" dirty="0" smtClean="0"/>
              <a:t>Moïse</a:t>
            </a:r>
          </a:p>
          <a:p>
            <a:r>
              <a:rPr lang="fr-FR" sz="1600" dirty="0" err="1" smtClean="0"/>
              <a:t>Ever</a:t>
            </a:r>
            <a:r>
              <a:rPr lang="fr-FR" sz="1600" dirty="0" smtClean="0"/>
              <a:t> : hébreu</a:t>
            </a:r>
          </a:p>
          <a:p>
            <a:r>
              <a:rPr lang="fr-FR" sz="1600" dirty="0" smtClean="0"/>
              <a:t>Le </a:t>
            </a:r>
            <a:r>
              <a:rPr lang="fr-FR" sz="1600" dirty="0" err="1" smtClean="0"/>
              <a:t>sepher</a:t>
            </a:r>
            <a:r>
              <a:rPr lang="fr-FR" sz="1600" dirty="0" smtClean="0"/>
              <a:t> </a:t>
            </a:r>
            <a:r>
              <a:rPr lang="fr-FR" sz="1600" dirty="0" err="1" smtClean="0"/>
              <a:t>Yetsirah</a:t>
            </a:r>
            <a:r>
              <a:rPr lang="fr-FR" sz="1600" dirty="0" smtClean="0"/>
              <a:t> est éminemment </a:t>
            </a:r>
            <a:r>
              <a:rPr lang="fr-FR" sz="1600" dirty="0" err="1" smtClean="0"/>
              <a:t>ésotériqe</a:t>
            </a:r>
            <a:endParaRPr lang="fr-FR" sz="1600" dirty="0" smtClean="0"/>
          </a:p>
          <a:p>
            <a:r>
              <a:rPr lang="fr-FR" sz="1600" dirty="0" smtClean="0"/>
              <a:t>Les </a:t>
            </a:r>
            <a:r>
              <a:rPr lang="fr-FR" sz="1600" dirty="0" err="1" smtClean="0"/>
              <a:t>sephirots</a:t>
            </a:r>
            <a:r>
              <a:rPr lang="fr-FR" sz="1600" dirty="0" smtClean="0"/>
              <a:t> : les attributs de Dieu (l’amour, la sagesse, la miséricorde, la rigueur)</a:t>
            </a:r>
          </a:p>
          <a:p>
            <a:r>
              <a:rPr lang="fr-FR" sz="1600" dirty="0" smtClean="0"/>
              <a:t>L’être humain est construit à l’image de </a:t>
            </a:r>
            <a:r>
              <a:rPr lang="fr-FR" sz="1600" dirty="0" err="1" smtClean="0"/>
              <a:t>adam</a:t>
            </a:r>
            <a:r>
              <a:rPr lang="fr-FR" sz="1600" dirty="0" smtClean="0"/>
              <a:t> </a:t>
            </a:r>
            <a:r>
              <a:rPr lang="fr-FR" sz="1600" dirty="0" err="1" smtClean="0"/>
              <a:t>kadmon</a:t>
            </a:r>
            <a:r>
              <a:rPr lang="fr-FR" sz="1600" dirty="0" smtClean="0"/>
              <a:t> (l’homme principiel) autour des </a:t>
            </a:r>
            <a:r>
              <a:rPr lang="fr-FR" sz="1600" dirty="0" err="1" smtClean="0"/>
              <a:t>sephirots</a:t>
            </a:r>
            <a:endParaRPr lang="fr-FR" sz="1600" dirty="0" smtClean="0"/>
          </a:p>
          <a:p>
            <a:endParaRPr lang="fr-FR" sz="1600" dirty="0"/>
          </a:p>
          <a:p>
            <a:r>
              <a:rPr lang="fr-FR" sz="1600" dirty="0" smtClean="0"/>
              <a:t>L’idée du temps vient le quatrième jour, comment les trois premiers jours peuvent être dénombrés.</a:t>
            </a:r>
            <a:endParaRPr lang="fr-FR" sz="1600" dirty="0"/>
          </a:p>
        </p:txBody>
      </p:sp>
      <p:sp>
        <p:nvSpPr>
          <p:cNvPr id="4" name="Espace réservé du numéro de diapositive 3"/>
          <p:cNvSpPr>
            <a:spLocks noGrp="1"/>
          </p:cNvSpPr>
          <p:nvPr>
            <p:ph type="sldNum" sz="quarter" idx="12"/>
          </p:nvPr>
        </p:nvSpPr>
        <p:spPr/>
        <p:txBody>
          <a:bodyPr/>
          <a:lstStyle/>
          <a:p>
            <a:fld id="{37E1006C-8442-324B-8A3C-55CA4C8777AC}" type="slidenum">
              <a:rPr lang="fr-FR" smtClean="0"/>
              <a:t>2</a:t>
            </a:fld>
            <a:endParaRPr lang="fr-FR"/>
          </a:p>
        </p:txBody>
      </p:sp>
    </p:spTree>
    <p:extLst>
      <p:ext uri="{BB962C8B-B14F-4D97-AF65-F5344CB8AC3E}">
        <p14:creationId xmlns:p14="http://schemas.microsoft.com/office/powerpoint/2010/main" val="1902882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291698"/>
          </a:xfrm>
        </p:spPr>
        <p:txBody>
          <a:bodyPr>
            <a:normAutofit fontScale="90000"/>
          </a:bodyPr>
          <a:lstStyle/>
          <a:p>
            <a:r>
              <a:rPr lang="fr-FR" sz="1600" b="1" u="sng" dirty="0" smtClean="0"/>
              <a:t>La kabbale existentielle</a:t>
            </a:r>
            <a:endParaRPr lang="fr-FR" sz="1600" b="1" u="sng" dirty="0"/>
          </a:p>
        </p:txBody>
      </p:sp>
      <p:sp>
        <p:nvSpPr>
          <p:cNvPr id="3" name="Espace réservé du contenu 2"/>
          <p:cNvSpPr>
            <a:spLocks noGrp="1"/>
          </p:cNvSpPr>
          <p:nvPr>
            <p:ph idx="1"/>
          </p:nvPr>
        </p:nvSpPr>
        <p:spPr>
          <a:xfrm>
            <a:off x="838200" y="837127"/>
            <a:ext cx="10515600" cy="5339836"/>
          </a:xfrm>
        </p:spPr>
        <p:txBody>
          <a:bodyPr>
            <a:normAutofit/>
          </a:bodyPr>
          <a:lstStyle/>
          <a:p>
            <a:r>
              <a:rPr lang="fr-FR" sz="1600" dirty="0" smtClean="0"/>
              <a:t>Dans le cadre du compagnonnage soi il n’y a pas besoin de dimension ésotérique (de l’ordre de l’initiation)</a:t>
            </a:r>
          </a:p>
          <a:p>
            <a:r>
              <a:rPr lang="fr-FR" sz="1600" dirty="0" smtClean="0"/>
              <a:t>Nous étudierons l’anthropologie kabbalistique</a:t>
            </a:r>
          </a:p>
          <a:p>
            <a:r>
              <a:rPr lang="fr-FR" sz="1600" dirty="0" smtClean="0"/>
              <a:t>Par exemple </a:t>
            </a:r>
            <a:r>
              <a:rPr lang="fr-FR" sz="1600" b="1" dirty="0" smtClean="0"/>
              <a:t>l’arbre de vie</a:t>
            </a:r>
            <a:r>
              <a:rPr lang="fr-FR" sz="1600" dirty="0" smtClean="0"/>
              <a:t>, on va être amené à réfléchir sur ces fonctions / ces 10 attributs que nous avons en nous pour vivre pour notre existence)</a:t>
            </a:r>
          </a:p>
          <a:p>
            <a:endParaRPr lang="fr-FR" sz="1600" dirty="0"/>
          </a:p>
          <a:p>
            <a:r>
              <a:rPr lang="fr-FR" sz="1600" dirty="0" err="1" smtClean="0"/>
              <a:t>Hochmah</a:t>
            </a:r>
            <a:r>
              <a:rPr lang="fr-FR" sz="1600" dirty="0" smtClean="0"/>
              <a:t> : la sagesse : si je ne prends pas </a:t>
            </a:r>
            <a:r>
              <a:rPr lang="fr-FR" sz="1600" dirty="0" err="1" smtClean="0"/>
              <a:t>gar</a:t>
            </a:r>
            <a:r>
              <a:rPr lang="fr-FR" sz="1600" dirty="0" smtClean="0"/>
              <a:t>, je pourrais m’envoler / me brûler</a:t>
            </a:r>
          </a:p>
          <a:p>
            <a:r>
              <a:rPr lang="fr-FR" sz="1600" dirty="0" err="1" smtClean="0"/>
              <a:t>Binah</a:t>
            </a:r>
            <a:r>
              <a:rPr lang="fr-FR" sz="1600" dirty="0" smtClean="0"/>
              <a:t> – le discernement / la raison (d’un point de vue spirituel), l’intelligence, la compréhension,</a:t>
            </a:r>
          </a:p>
          <a:p>
            <a:r>
              <a:rPr lang="fr-FR" sz="1600" dirty="0" err="1" smtClean="0"/>
              <a:t>Daat</a:t>
            </a:r>
            <a:r>
              <a:rPr lang="fr-FR" sz="1600" dirty="0" smtClean="0"/>
              <a:t> : la connaissance à laquelle j’arrive </a:t>
            </a:r>
            <a:r>
              <a:rPr lang="fr-FR" sz="1600" dirty="0" err="1" smtClean="0"/>
              <a:t>grace</a:t>
            </a:r>
            <a:r>
              <a:rPr lang="fr-FR" sz="1600" dirty="0" smtClean="0"/>
              <a:t> à un </a:t>
            </a:r>
            <a:r>
              <a:rPr lang="fr-FR" sz="1600" dirty="0" err="1" smtClean="0"/>
              <a:t>équiibre</a:t>
            </a:r>
            <a:r>
              <a:rPr lang="fr-FR" sz="1600" dirty="0" smtClean="0"/>
              <a:t> entre </a:t>
            </a:r>
            <a:r>
              <a:rPr lang="fr-FR" sz="1600" dirty="0" err="1" smtClean="0"/>
              <a:t>hochmah</a:t>
            </a:r>
            <a:r>
              <a:rPr lang="fr-FR" sz="1600" dirty="0" smtClean="0"/>
              <a:t> et </a:t>
            </a:r>
            <a:r>
              <a:rPr lang="fr-FR" sz="1600" dirty="0" err="1" smtClean="0"/>
              <a:t>binah</a:t>
            </a:r>
            <a:r>
              <a:rPr lang="fr-FR" sz="1600" dirty="0" smtClean="0"/>
              <a:t>.. Est-ce une </a:t>
            </a:r>
            <a:r>
              <a:rPr lang="fr-FR" sz="1600" dirty="0" err="1" smtClean="0"/>
              <a:t>séphira</a:t>
            </a:r>
            <a:r>
              <a:rPr lang="fr-FR" sz="1600" dirty="0" smtClean="0"/>
              <a:t>?</a:t>
            </a:r>
          </a:p>
          <a:p>
            <a:r>
              <a:rPr lang="fr-FR" sz="1600" dirty="0" smtClean="0"/>
              <a:t>Est-ce que </a:t>
            </a:r>
            <a:r>
              <a:rPr lang="fr-FR" sz="1600" dirty="0" err="1" smtClean="0"/>
              <a:t>Kether</a:t>
            </a:r>
            <a:r>
              <a:rPr lang="fr-FR" sz="1600" dirty="0" smtClean="0"/>
              <a:t> est une </a:t>
            </a:r>
            <a:r>
              <a:rPr lang="fr-FR" sz="1600" dirty="0" err="1" smtClean="0"/>
              <a:t>séphirah</a:t>
            </a:r>
            <a:r>
              <a:rPr lang="fr-FR" sz="1600" dirty="0" smtClean="0"/>
              <a:t>, tellement elle est élevée?</a:t>
            </a:r>
          </a:p>
          <a:p>
            <a:r>
              <a:rPr lang="fr-FR" sz="1600" dirty="0" smtClean="0"/>
              <a:t>Il y a un débat sur </a:t>
            </a:r>
            <a:r>
              <a:rPr lang="fr-FR" sz="1600" dirty="0" err="1" smtClean="0"/>
              <a:t>Daath</a:t>
            </a:r>
            <a:r>
              <a:rPr lang="fr-FR" sz="1600" dirty="0" smtClean="0"/>
              <a:t> ou </a:t>
            </a:r>
            <a:r>
              <a:rPr lang="fr-FR" sz="1600" dirty="0" err="1" smtClean="0"/>
              <a:t>Kether</a:t>
            </a:r>
            <a:r>
              <a:rPr lang="fr-FR" sz="1600" dirty="0" smtClean="0"/>
              <a:t> sont des </a:t>
            </a:r>
            <a:r>
              <a:rPr lang="fr-FR" sz="1600" dirty="0" err="1" smtClean="0"/>
              <a:t>sephira</a:t>
            </a:r>
            <a:r>
              <a:rPr lang="is-IS" sz="1600" dirty="0" smtClean="0"/>
              <a:t>…Il faut qu’il y en ait 10.</a:t>
            </a:r>
          </a:p>
          <a:p>
            <a:r>
              <a:rPr lang="is-IS" sz="1600" dirty="0" smtClean="0"/>
              <a:t>“Sois sage avec ta Binah, comprends les choses avec ta Hochmah ».... Raisonne avec ton intuition</a:t>
            </a:r>
          </a:p>
          <a:p>
            <a:endParaRPr lang="is-IS" sz="1600" dirty="0"/>
          </a:p>
          <a:p>
            <a:r>
              <a:rPr lang="fr-FR" sz="1600" dirty="0" smtClean="0"/>
              <a:t>D</a:t>
            </a:r>
            <a:r>
              <a:rPr lang="is-IS" sz="1600" dirty="0" smtClean="0"/>
              <a:t>e m</a:t>
            </a:r>
            <a:r>
              <a:rPr lang="fr-FR" sz="1600" dirty="0" err="1" smtClean="0"/>
              <a:t>ême</a:t>
            </a:r>
            <a:r>
              <a:rPr lang="fr-FR" sz="1600" dirty="0" smtClean="0"/>
              <a:t> il y a 2 sphères qui doivent être aussi équilibrées : </a:t>
            </a:r>
            <a:r>
              <a:rPr lang="fr-FR" sz="1600" dirty="0" err="1" smtClean="0"/>
              <a:t>Hesed</a:t>
            </a:r>
            <a:r>
              <a:rPr lang="fr-FR" sz="1600" dirty="0" smtClean="0"/>
              <a:t> (Amour) – </a:t>
            </a:r>
            <a:r>
              <a:rPr lang="fr-FR" sz="1600" dirty="0" err="1" smtClean="0"/>
              <a:t>Gebourah</a:t>
            </a:r>
            <a:r>
              <a:rPr lang="fr-FR" sz="1600" dirty="0" smtClean="0"/>
              <a:t> (la discipline, la rigueur , la justice)</a:t>
            </a:r>
            <a:r>
              <a:rPr lang="is-IS" sz="1600" dirty="0" smtClean="0"/>
              <a:t>…. </a:t>
            </a:r>
            <a:r>
              <a:rPr lang="fr-FR" sz="1600" dirty="0" smtClean="0"/>
              <a:t>L</a:t>
            </a:r>
            <a:r>
              <a:rPr lang="is-IS" sz="1600" dirty="0" smtClean="0"/>
              <a:t>’équilibre des deux nous permet d’atteindre Tipheret (la splendeur)</a:t>
            </a:r>
            <a:endParaRPr lang="fr-FR" sz="1600" dirty="0"/>
          </a:p>
        </p:txBody>
      </p:sp>
      <p:sp>
        <p:nvSpPr>
          <p:cNvPr id="4" name="Espace réservé du numéro de diapositive 3"/>
          <p:cNvSpPr>
            <a:spLocks noGrp="1"/>
          </p:cNvSpPr>
          <p:nvPr>
            <p:ph type="sldNum" sz="quarter" idx="12"/>
          </p:nvPr>
        </p:nvSpPr>
        <p:spPr/>
        <p:txBody>
          <a:bodyPr/>
          <a:lstStyle/>
          <a:p>
            <a:fld id="{37E1006C-8442-324B-8A3C-55CA4C8777AC}" type="slidenum">
              <a:rPr lang="fr-FR" smtClean="0"/>
              <a:t>3</a:t>
            </a:fld>
            <a:endParaRPr lang="fr-FR"/>
          </a:p>
        </p:txBody>
      </p:sp>
    </p:spTree>
    <p:extLst>
      <p:ext uri="{BB962C8B-B14F-4D97-AF65-F5344CB8AC3E}">
        <p14:creationId xmlns:p14="http://schemas.microsoft.com/office/powerpoint/2010/main" val="492714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0600" y="418598"/>
            <a:ext cx="10515600" cy="291698"/>
          </a:xfrm>
        </p:spPr>
        <p:txBody>
          <a:bodyPr>
            <a:noAutofit/>
          </a:bodyPr>
          <a:lstStyle/>
          <a:p>
            <a:r>
              <a:rPr lang="fr-FR" sz="1600" b="1" u="sng" dirty="0" smtClean="0"/>
              <a:t>Retour sur le Aleph et le </a:t>
            </a:r>
            <a:r>
              <a:rPr lang="fr-FR" sz="1600" b="1" u="sng" dirty="0" err="1" smtClean="0"/>
              <a:t>Beith</a:t>
            </a:r>
            <a:endParaRPr lang="fr-FR" sz="1600" b="1" u="sng" dirty="0"/>
          </a:p>
        </p:txBody>
      </p:sp>
      <p:sp>
        <p:nvSpPr>
          <p:cNvPr id="3" name="Espace réservé du contenu 2"/>
          <p:cNvSpPr>
            <a:spLocks noGrp="1"/>
          </p:cNvSpPr>
          <p:nvPr>
            <p:ph idx="1"/>
          </p:nvPr>
        </p:nvSpPr>
        <p:spPr>
          <a:xfrm>
            <a:off x="990600" y="2095500"/>
            <a:ext cx="10363200" cy="1244600"/>
          </a:xfrm>
          <a:ln>
            <a:solidFill>
              <a:schemeClr val="tx1"/>
            </a:solidFill>
          </a:ln>
        </p:spPr>
        <p:txBody>
          <a:bodyPr>
            <a:normAutofit/>
          </a:bodyPr>
          <a:lstStyle/>
          <a:p>
            <a:r>
              <a:rPr lang="fr-FR" sz="1600" dirty="0" smtClean="0"/>
              <a:t>Lettre de l’apprentissage</a:t>
            </a:r>
          </a:p>
          <a:p>
            <a:r>
              <a:rPr lang="fr-FR" sz="1600" dirty="0" smtClean="0"/>
              <a:t>Lettre du silence (le silence de l’apprenti)</a:t>
            </a:r>
          </a:p>
          <a:p>
            <a:r>
              <a:rPr lang="fr-FR" sz="1600" dirty="0" smtClean="0"/>
              <a:t>Tais toi et je te </a:t>
            </a:r>
            <a:r>
              <a:rPr lang="fr-FR" sz="1600" dirty="0" err="1" smtClean="0"/>
              <a:t>alepherai</a:t>
            </a:r>
            <a:r>
              <a:rPr lang="fr-FR" sz="1600" dirty="0" smtClean="0"/>
              <a:t> (je t’enseignerai / le véritable enseignement)</a:t>
            </a:r>
            <a:endParaRPr lang="fr-FR" sz="1600" dirty="0"/>
          </a:p>
        </p:txBody>
      </p:sp>
      <p:sp>
        <p:nvSpPr>
          <p:cNvPr id="4" name="Espace réservé du numéro de diapositive 3"/>
          <p:cNvSpPr>
            <a:spLocks noGrp="1"/>
          </p:cNvSpPr>
          <p:nvPr>
            <p:ph type="sldNum" sz="quarter" idx="12"/>
          </p:nvPr>
        </p:nvSpPr>
        <p:spPr/>
        <p:txBody>
          <a:bodyPr/>
          <a:lstStyle/>
          <a:p>
            <a:fld id="{37E1006C-8442-324B-8A3C-55CA4C8777AC}" type="slidenum">
              <a:rPr lang="fr-FR" smtClean="0"/>
              <a:t>4</a:t>
            </a:fld>
            <a:endParaRPr lang="fr-FR"/>
          </a:p>
        </p:txBody>
      </p:sp>
      <p:sp>
        <p:nvSpPr>
          <p:cNvPr id="5" name="Titre 1"/>
          <p:cNvSpPr txBox="1">
            <a:spLocks/>
          </p:cNvSpPr>
          <p:nvPr/>
        </p:nvSpPr>
        <p:spPr>
          <a:xfrm>
            <a:off x="990600" y="4094922"/>
            <a:ext cx="10515600" cy="291698"/>
          </a:xfrm>
          <a:prstGeom prst="rect">
            <a:avLst/>
          </a:prstGeom>
          <a:ln>
            <a:solidFill>
              <a:schemeClr val="tx1"/>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600" b="1" u="sng" dirty="0" err="1" smtClean="0"/>
              <a:t>Beith</a:t>
            </a:r>
            <a:endParaRPr lang="fr-FR" sz="1600" b="1" u="sng" dirty="0"/>
          </a:p>
        </p:txBody>
      </p:sp>
      <p:sp>
        <p:nvSpPr>
          <p:cNvPr id="6" name="Espace réservé du contenu 2"/>
          <p:cNvSpPr txBox="1">
            <a:spLocks/>
          </p:cNvSpPr>
          <p:nvPr/>
        </p:nvSpPr>
        <p:spPr>
          <a:xfrm>
            <a:off x="990600" y="4635499"/>
            <a:ext cx="10515600" cy="1693863"/>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sz="1600" dirty="0" smtClean="0"/>
              <a:t>Je construit ma maison pour la quitter et aller dans le désert </a:t>
            </a:r>
            <a:r>
              <a:rPr lang="is-IS" sz="1600" dirty="0" smtClean="0"/>
              <a:t>…</a:t>
            </a:r>
            <a:r>
              <a:rPr lang="fr-FR" sz="1600" dirty="0" smtClean="0"/>
              <a:t>Je dois quitter ma zone de confort (on peut alors aller dans le silence, dans le désert, pour écouter le silence dans le désert, aller écouter le aleph/le silence du aleph) </a:t>
            </a:r>
          </a:p>
          <a:p>
            <a:endParaRPr lang="fr-FR" sz="1600" dirty="0" smtClean="0"/>
          </a:p>
          <a:p>
            <a:r>
              <a:rPr lang="fr-FR" sz="1600" dirty="0" smtClean="0"/>
              <a:t>Il ne faut pas oublier que le lettres sont des zones de passage et de repassage, on quitte et on y revient.</a:t>
            </a:r>
            <a:endParaRPr lang="fr-FR" sz="1600" dirty="0"/>
          </a:p>
        </p:txBody>
      </p:sp>
      <p:sp>
        <p:nvSpPr>
          <p:cNvPr id="7" name="Titre 1"/>
          <p:cNvSpPr txBox="1">
            <a:spLocks/>
          </p:cNvSpPr>
          <p:nvPr/>
        </p:nvSpPr>
        <p:spPr>
          <a:xfrm>
            <a:off x="1143000" y="1493078"/>
            <a:ext cx="10515600" cy="29169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600" b="1" u="sng" smtClean="0"/>
              <a:t>Aleph</a:t>
            </a:r>
            <a:endParaRPr lang="fr-FR" sz="1600" b="1" u="sng" dirty="0"/>
          </a:p>
        </p:txBody>
      </p:sp>
    </p:spTree>
    <p:extLst>
      <p:ext uri="{BB962C8B-B14F-4D97-AF65-F5344CB8AC3E}">
        <p14:creationId xmlns:p14="http://schemas.microsoft.com/office/powerpoint/2010/main" val="1978418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3487" y="190500"/>
            <a:ext cx="10515600" cy="312693"/>
          </a:xfrm>
        </p:spPr>
        <p:txBody>
          <a:bodyPr>
            <a:normAutofit/>
          </a:bodyPr>
          <a:lstStyle/>
          <a:p>
            <a:r>
              <a:rPr lang="fr-FR" sz="1600" b="1" u="sng" smtClean="0"/>
              <a:t>COACHING EXISTENTIEL Les </a:t>
            </a:r>
            <a:r>
              <a:rPr lang="fr-FR" sz="1600" b="1" u="sng" dirty="0" smtClean="0"/>
              <a:t>grandes questions existentielles</a:t>
            </a:r>
            <a:endParaRPr lang="fr-FR" sz="1600" b="1" u="sng" dirty="0"/>
          </a:p>
        </p:txBody>
      </p:sp>
      <p:sp>
        <p:nvSpPr>
          <p:cNvPr id="3" name="Espace réservé du contenu 2"/>
          <p:cNvSpPr>
            <a:spLocks noGrp="1"/>
          </p:cNvSpPr>
          <p:nvPr>
            <p:ph idx="1"/>
          </p:nvPr>
        </p:nvSpPr>
        <p:spPr>
          <a:xfrm>
            <a:off x="373487" y="682580"/>
            <a:ext cx="10980313" cy="5494383"/>
          </a:xfrm>
        </p:spPr>
        <p:txBody>
          <a:bodyPr>
            <a:normAutofit/>
          </a:bodyPr>
          <a:lstStyle/>
          <a:p>
            <a:r>
              <a:rPr lang="fr-FR" sz="1400" dirty="0" smtClean="0"/>
              <a:t>Pourquoi je souffre?</a:t>
            </a:r>
          </a:p>
          <a:p>
            <a:r>
              <a:rPr lang="fr-FR" sz="1400" dirty="0" smtClean="0"/>
              <a:t>Tout cela me semble absurde? « Poussière tu es, poussière tu seras! »</a:t>
            </a:r>
          </a:p>
          <a:p>
            <a:r>
              <a:rPr lang="fr-FR" sz="1400" dirty="0" smtClean="0"/>
              <a:t>Quelle explication donner à des malheurs inexplicables?</a:t>
            </a:r>
          </a:p>
          <a:p>
            <a:r>
              <a:rPr lang="fr-FR" sz="1400" dirty="0" smtClean="0"/>
              <a:t>Comment le philosophes, les psychologues </a:t>
            </a:r>
          </a:p>
          <a:p>
            <a:r>
              <a:rPr lang="fr-FR" sz="1400" dirty="0" smtClean="0"/>
              <a:t>On est un corps, on arrive dans ce monde et on quitte ce monde?</a:t>
            </a:r>
          </a:p>
          <a:p>
            <a:r>
              <a:rPr lang="fr-FR" sz="1400" dirty="0" smtClean="0"/>
              <a:t>Ce sont des questions philosophiques auxquelles nous nous sommes tous confrontés</a:t>
            </a:r>
          </a:p>
          <a:p>
            <a:endParaRPr lang="fr-FR" sz="1400" dirty="0" smtClean="0"/>
          </a:p>
          <a:p>
            <a:r>
              <a:rPr lang="fr-FR" sz="1400" dirty="0" smtClean="0"/>
              <a:t>Les bouddhistes : « il y a une réalité dans la souffrance » / la réincarnation, le karma va nous donner des explications</a:t>
            </a:r>
          </a:p>
          <a:p>
            <a:r>
              <a:rPr lang="fr-FR" sz="1400" dirty="0" smtClean="0"/>
              <a:t>Dans la kabbale, on appelle cela </a:t>
            </a:r>
            <a:r>
              <a:rPr lang="fr-FR" sz="1400" dirty="0" err="1" smtClean="0"/>
              <a:t>Tikoun</a:t>
            </a:r>
            <a:r>
              <a:rPr lang="fr-FR" sz="1400" dirty="0" smtClean="0"/>
              <a:t> (la réparation) </a:t>
            </a:r>
            <a:endParaRPr lang="fr-FR" sz="1400" dirty="0"/>
          </a:p>
          <a:p>
            <a:r>
              <a:rPr lang="fr-FR" sz="1400" dirty="0" smtClean="0"/>
              <a:t>Il faut avoir des informations sur l’avant (avant le ventre de ma mère, il y a une matrice, le monde des âmes)</a:t>
            </a:r>
          </a:p>
          <a:p>
            <a:r>
              <a:rPr lang="fr-FR" sz="1400" dirty="0" smtClean="0"/>
              <a:t>Il y a des questionnements qui vont </a:t>
            </a:r>
          </a:p>
          <a:p>
            <a:r>
              <a:rPr lang="fr-FR" sz="1400" dirty="0" smtClean="0"/>
              <a:t>CG Jung : il y a une théorie de l’âme ,  il amène les archétypes, il tire beaucoup de choses du  tao</a:t>
            </a:r>
          </a:p>
          <a:p>
            <a:r>
              <a:rPr lang="fr-FR" sz="1400" dirty="0" smtClean="0"/>
              <a:t>Viktor </a:t>
            </a:r>
            <a:r>
              <a:rPr lang="fr-FR" sz="1400" dirty="0" err="1" smtClean="0"/>
              <a:t>Frankl</a:t>
            </a:r>
            <a:r>
              <a:rPr lang="fr-FR" sz="1400" dirty="0" smtClean="0"/>
              <a:t> : passe tous les géants de la connaissance (Freud, Jung, Adler), un nain sur les épaules d’un géant voir plus loin. Il se positionne car il a vécu dans sa chair le pire du pire. Il n’y a pas que la libido</a:t>
            </a:r>
            <a:r>
              <a:rPr lang="is-IS" sz="1400" dirty="0" smtClean="0"/>
              <a:t>…</a:t>
            </a:r>
            <a:r>
              <a:rPr lang="fr-FR" sz="1400" dirty="0" smtClean="0"/>
              <a:t> Il amène une nouvelle anthroposophie. Il amène la dimension du sens. Quel est mon devenir? Lutter contre le suicide (contre ceux qui ne supportent plus l’absurde)</a:t>
            </a:r>
          </a:p>
          <a:p>
            <a:r>
              <a:rPr lang="fr-FR" sz="1400" dirty="0" smtClean="0"/>
              <a:t>Dans le Dieu inconscient,  il amène des éléments de l’ordre d’une kabbale caché. Il a une kabbale existentielle. Le sage peut survivre au pire, il a analysé psychologiquement ceux qui ont survécu? Le rôle du rire, de la musique, du chant, de la danse</a:t>
            </a:r>
            <a:r>
              <a:rPr lang="is-IS" sz="1400" dirty="0" smtClean="0"/>
              <a:t>….</a:t>
            </a:r>
            <a:endParaRPr lang="fr-FR" sz="1400" dirty="0"/>
          </a:p>
        </p:txBody>
      </p:sp>
      <p:sp>
        <p:nvSpPr>
          <p:cNvPr id="4" name="Espace réservé du numéro de diapositive 3"/>
          <p:cNvSpPr>
            <a:spLocks noGrp="1"/>
          </p:cNvSpPr>
          <p:nvPr>
            <p:ph type="sldNum" sz="quarter" idx="12"/>
          </p:nvPr>
        </p:nvSpPr>
        <p:spPr/>
        <p:txBody>
          <a:bodyPr/>
          <a:lstStyle/>
          <a:p>
            <a:fld id="{37E1006C-8442-324B-8A3C-55CA4C8777AC}" type="slidenum">
              <a:rPr lang="fr-FR" smtClean="0"/>
              <a:t>5</a:t>
            </a:fld>
            <a:endParaRPr lang="fr-FR"/>
          </a:p>
        </p:txBody>
      </p:sp>
    </p:spTree>
    <p:extLst>
      <p:ext uri="{BB962C8B-B14F-4D97-AF65-F5344CB8AC3E}">
        <p14:creationId xmlns:p14="http://schemas.microsoft.com/office/powerpoint/2010/main" val="67153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7730" y="171943"/>
            <a:ext cx="10515600" cy="240182"/>
          </a:xfrm>
        </p:spPr>
        <p:txBody>
          <a:bodyPr>
            <a:noAutofit/>
          </a:bodyPr>
          <a:lstStyle/>
          <a:p>
            <a:r>
              <a:rPr lang="fr-FR" sz="1400" b="1" u="sng" smtClean="0"/>
              <a:t>Les grandes questions</a:t>
            </a:r>
            <a:endParaRPr lang="fr-FR" sz="1400" b="1" u="sng"/>
          </a:p>
        </p:txBody>
      </p:sp>
      <p:sp>
        <p:nvSpPr>
          <p:cNvPr id="3" name="Espace réservé du contenu 2"/>
          <p:cNvSpPr>
            <a:spLocks noGrp="1"/>
          </p:cNvSpPr>
          <p:nvPr>
            <p:ph idx="1"/>
          </p:nvPr>
        </p:nvSpPr>
        <p:spPr>
          <a:xfrm>
            <a:off x="347730" y="605308"/>
            <a:ext cx="11006070" cy="5571656"/>
          </a:xfrm>
        </p:spPr>
        <p:txBody>
          <a:bodyPr>
            <a:normAutofit fontScale="92500" lnSpcReduction="10000"/>
          </a:bodyPr>
          <a:lstStyle/>
          <a:p>
            <a:r>
              <a:rPr lang="fr-FR" sz="1400" dirty="0" smtClean="0"/>
              <a:t>Parlant avec l’instance supérieure de la connaissance « J’ai le désir de connaître, (</a:t>
            </a:r>
            <a:r>
              <a:rPr lang="is-IS" sz="1400" dirty="0" smtClean="0"/>
              <a:t>…) la réponse f</a:t>
            </a:r>
            <a:r>
              <a:rPr lang="fr-FR" sz="1400" dirty="0" err="1" smtClean="0"/>
              <a:t>ût</a:t>
            </a:r>
            <a:r>
              <a:rPr lang="fr-FR" sz="1400" dirty="0" smtClean="0"/>
              <a:t> : « et tu connaitras en ton cœur, que Dieu est Dieu »</a:t>
            </a:r>
          </a:p>
          <a:p>
            <a:r>
              <a:rPr lang="fr-FR" sz="1400" dirty="0" smtClean="0"/>
              <a:t>« Les article de foi, j’y crois mais ce que je vois me semble contraire à ce que je crois »</a:t>
            </a:r>
          </a:p>
          <a:p>
            <a:r>
              <a:rPr lang="fr-FR" sz="1400" dirty="0" smtClean="0"/>
              <a:t>Quels articles de foi ne posent pas de problème : incorporel éternel, processus de création, prophétie, torah, transmissions (voir le guide des égarés)</a:t>
            </a:r>
          </a:p>
          <a:p>
            <a:r>
              <a:rPr lang="fr-FR" sz="1400" dirty="0"/>
              <a:t>Je ne comprends pas la conduite de Dieu dans ton monde (la guerre, </a:t>
            </a:r>
            <a:r>
              <a:rPr lang="fr-FR" sz="1400" dirty="0" err="1" smtClean="0"/>
              <a:t>Daesh</a:t>
            </a:r>
            <a:r>
              <a:rPr lang="fr-FR" sz="1400" dirty="0" smtClean="0"/>
              <a:t>, l’accident</a:t>
            </a:r>
            <a:r>
              <a:rPr lang="is-IS" sz="1400" dirty="0" smtClean="0"/>
              <a:t>…)</a:t>
            </a:r>
            <a:endParaRPr lang="fr-FR" sz="1400" dirty="0"/>
          </a:p>
          <a:p>
            <a:r>
              <a:rPr lang="fr-FR" sz="1400" dirty="0" smtClean="0"/>
              <a:t>Comment fonctionne la providence divine? </a:t>
            </a:r>
          </a:p>
          <a:p>
            <a:r>
              <a:rPr lang="fr-FR" sz="1400" dirty="0" smtClean="0"/>
              <a:t>Quelle est la justice divine? Dans ce monde le sage souffre, les mécréants prospèrent</a:t>
            </a:r>
          </a:p>
          <a:p>
            <a:r>
              <a:rPr lang="fr-FR" sz="1400" dirty="0" smtClean="0"/>
              <a:t>La résurrection des morts, cela veut dire quoi? (</a:t>
            </a:r>
            <a:r>
              <a:rPr lang="fr-FR" sz="1400" dirty="0" err="1" smtClean="0"/>
              <a:t>Prozdor</a:t>
            </a:r>
            <a:r>
              <a:rPr lang="fr-FR" sz="1400" dirty="0" smtClean="0"/>
              <a:t> : c’est notre vie sur terre un couloir, un passage) le monde est un monde en construction, je ne suis pas fini</a:t>
            </a:r>
            <a:r>
              <a:rPr lang="is-IS" sz="1400" dirty="0" smtClean="0"/>
              <a:t>… le principe créateur a créé un brouillon, nous met dans le brouillard</a:t>
            </a:r>
          </a:p>
          <a:p>
            <a:endParaRPr lang="is-IS" sz="1400" dirty="0"/>
          </a:p>
          <a:p>
            <a:pPr marL="0" indent="0">
              <a:buNone/>
            </a:pPr>
            <a:r>
              <a:rPr lang="is-IS" sz="1400" b="1" u="sng" dirty="0" smtClean="0"/>
              <a:t>Frankl : </a:t>
            </a:r>
          </a:p>
          <a:p>
            <a:r>
              <a:rPr lang="fr-FR" sz="1400" dirty="0" smtClean="0"/>
              <a:t>L</a:t>
            </a:r>
            <a:r>
              <a:rPr lang="is-IS" sz="1400" dirty="0" smtClean="0"/>
              <a:t>e premier sujet, c’est la responsabilité (comme Adam qui refuse la responsabilité lorsqu’il</a:t>
            </a:r>
          </a:p>
          <a:p>
            <a:r>
              <a:rPr lang="fr-FR" sz="1400" dirty="0" smtClean="0"/>
              <a:t>E</a:t>
            </a:r>
            <a:r>
              <a:rPr lang="is-IS" sz="1400" dirty="0" smtClean="0"/>
              <a:t>ntre la cause et l’effet il y a un temps où j’ai ma réponse à donner</a:t>
            </a:r>
          </a:p>
          <a:p>
            <a:r>
              <a:rPr lang="is-IS" sz="1400" dirty="0" smtClean="0"/>
              <a:t>NB A.Robbins PNL / Steven Covey font un jeu de mots Responsibility = Response – Ability (capacité à donner une réponse) : lorsque l’on se retrouve avec une personne dans des schémas répétitif : on peut les mettre en position “méta’ pour qu’ils sortent du schéma pavlovien stimulus-réponse et leur dire qu’ils sont libre de choisir la réponse.</a:t>
            </a:r>
          </a:p>
          <a:p>
            <a:r>
              <a:rPr lang="fr-FR" sz="1400" dirty="0" smtClean="0"/>
              <a:t>Q</a:t>
            </a:r>
            <a:r>
              <a:rPr lang="is-IS" sz="1400" dirty="0" smtClean="0"/>
              <a:t>uand tu va mourrir, tu écrit une phrase sauf quend tu es nu, alors fait-on le schema Israel, les enfants nus qui vont au four chantent le schéma Israel. “vous pouvez prendre notre corps, vous ne prendrez pas notre </a:t>
            </a:r>
            <a:r>
              <a:rPr lang="fr-FR" sz="1400" dirty="0" smtClean="0"/>
              <a:t>âme » Il </a:t>
            </a:r>
            <a:r>
              <a:rPr lang="fr-FR" sz="1400" dirty="0" err="1" smtClean="0"/>
              <a:t>ya</a:t>
            </a:r>
            <a:r>
              <a:rPr lang="fr-FR" sz="1400" dirty="0" smtClean="0"/>
              <a:t> une partie de l’être qui n’est jamais altérée. En </a:t>
            </a:r>
            <a:r>
              <a:rPr lang="fr-FR" sz="1400" dirty="0" err="1" smtClean="0"/>
              <a:t>logothérapie</a:t>
            </a:r>
            <a:r>
              <a:rPr lang="fr-FR" sz="1400" dirty="0" smtClean="0"/>
              <a:t>, ce point qui est inaltérable (</a:t>
            </a:r>
            <a:r>
              <a:rPr lang="fr-FR" sz="1400" dirty="0" err="1" smtClean="0"/>
              <a:t>Neshama</a:t>
            </a:r>
            <a:r>
              <a:rPr lang="fr-FR" sz="1400" dirty="0" smtClean="0"/>
              <a:t> : une particule de l’être, la particule divine ne peut être altérée : on peut s’adresser à cette particule. C’est avec le Logos que l’on peut s’adresser )Comment nourrir cette particule? Comment nourrir mon âme?</a:t>
            </a:r>
            <a:endParaRPr lang="is-IS" sz="1400" dirty="0" smtClean="0"/>
          </a:p>
          <a:p>
            <a:r>
              <a:rPr lang="is-IS" sz="1400" dirty="0" smtClean="0"/>
              <a:t>Quelle réponse je donne à la situation? </a:t>
            </a:r>
            <a:endParaRPr lang="is-IS" sz="1400" dirty="0"/>
          </a:p>
          <a:p>
            <a:r>
              <a:rPr lang="is-IS" sz="1400" dirty="0" smtClean="0"/>
              <a:t>Cain qui vient de tuer Abel, se tourne vers le Seigneur et se déresponsabilise... “suis-je le gardien de mon frère?” . Or or je suis responsable de l’autre... Il faudra attendre Abraham pour réentendre parler de fraternité...</a:t>
            </a:r>
            <a:endParaRPr lang="fr-FR" sz="1400" dirty="0"/>
          </a:p>
        </p:txBody>
      </p:sp>
      <p:sp>
        <p:nvSpPr>
          <p:cNvPr id="4" name="Espace réservé du numéro de diapositive 3"/>
          <p:cNvSpPr>
            <a:spLocks noGrp="1"/>
          </p:cNvSpPr>
          <p:nvPr>
            <p:ph type="sldNum" sz="quarter" idx="12"/>
          </p:nvPr>
        </p:nvSpPr>
        <p:spPr/>
        <p:txBody>
          <a:bodyPr/>
          <a:lstStyle/>
          <a:p>
            <a:fld id="{37E1006C-8442-324B-8A3C-55CA4C8777AC}" type="slidenum">
              <a:rPr lang="fr-FR" smtClean="0"/>
              <a:t>6</a:t>
            </a:fld>
            <a:endParaRPr lang="fr-FR"/>
          </a:p>
        </p:txBody>
      </p:sp>
    </p:spTree>
    <p:extLst>
      <p:ext uri="{BB962C8B-B14F-4D97-AF65-F5344CB8AC3E}">
        <p14:creationId xmlns:p14="http://schemas.microsoft.com/office/powerpoint/2010/main" val="407238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7730" y="171943"/>
            <a:ext cx="10515600" cy="240182"/>
          </a:xfrm>
        </p:spPr>
        <p:txBody>
          <a:bodyPr>
            <a:noAutofit/>
          </a:bodyPr>
          <a:lstStyle/>
          <a:p>
            <a:r>
              <a:rPr lang="fr-FR" sz="1400" b="1" u="sng" dirty="0" smtClean="0"/>
              <a:t>Le Zohar/ </a:t>
            </a:r>
            <a:r>
              <a:rPr lang="fr-FR" sz="1400" b="1" u="sng" dirty="0" err="1" smtClean="0"/>
              <a:t>réincursion</a:t>
            </a:r>
            <a:r>
              <a:rPr lang="fr-FR" sz="1400" b="1" u="sng" dirty="0" smtClean="0"/>
              <a:t> de la kabbale</a:t>
            </a:r>
            <a:endParaRPr lang="fr-FR" sz="1400" b="1" u="sng" dirty="0"/>
          </a:p>
        </p:txBody>
      </p:sp>
      <p:sp>
        <p:nvSpPr>
          <p:cNvPr id="3" name="Espace réservé du contenu 2"/>
          <p:cNvSpPr>
            <a:spLocks noGrp="1"/>
          </p:cNvSpPr>
          <p:nvPr>
            <p:ph idx="1"/>
          </p:nvPr>
        </p:nvSpPr>
        <p:spPr>
          <a:xfrm>
            <a:off x="347730" y="656824"/>
            <a:ext cx="11006070" cy="5571656"/>
          </a:xfrm>
        </p:spPr>
        <p:txBody>
          <a:bodyPr>
            <a:normAutofit lnSpcReduction="10000"/>
          </a:bodyPr>
          <a:lstStyle/>
          <a:p>
            <a:r>
              <a:rPr lang="fr-FR" sz="1400" dirty="0" smtClean="0"/>
              <a:t>Les questions de l’</a:t>
            </a:r>
            <a:r>
              <a:rPr lang="fr-FR" sz="1400" dirty="0"/>
              <a:t>i</a:t>
            </a:r>
            <a:r>
              <a:rPr lang="fr-FR" sz="1400" dirty="0" smtClean="0"/>
              <a:t>ntroduction : </a:t>
            </a:r>
          </a:p>
          <a:p>
            <a:r>
              <a:rPr lang="fr-FR" sz="1400" dirty="0" smtClean="0"/>
              <a:t>Je voudrais expliquer des choses simples sur lesquelles chacun se cherche, et pourtant à ce jour on n’a pas de connaissance concrète</a:t>
            </a:r>
          </a:p>
          <a:p>
            <a:pPr lvl="1"/>
            <a:r>
              <a:rPr lang="fr-FR" sz="1400" dirty="0" smtClean="0"/>
              <a:t>Quelle est notre essence ? Qui suis-je?</a:t>
            </a:r>
          </a:p>
          <a:p>
            <a:pPr lvl="1"/>
            <a:r>
              <a:rPr lang="fr-FR" sz="1400" dirty="0" smtClean="0"/>
              <a:t>Quelle est notre finalité, notre rôle dans cette chaine de l’existence? Nous ne sommes qu’un maillon? Quel est le rôle de ce maillon?</a:t>
            </a:r>
          </a:p>
          <a:p>
            <a:pPr lvl="1"/>
            <a:r>
              <a:rPr lang="fr-FR" sz="1400" dirty="0" smtClean="0"/>
              <a:t>Pour celui qui s’analyse, il voit qu’il est « manquant », et comment de ce manque (idée), je peux atteindre ces degrés si élevés qui font partie de ce programme : si il y a une créateur, l’œuvre devrait être parfaite? Comment se fait il que de la perfection, puisse naitre quelque chose qui soit imparfait? Comment le mal peut arriver dans ce monde? Le mal est donc dans le programme? (Ra – mal mais aussi capacité à recevoir, quel est le rôle d’égo).</a:t>
            </a:r>
          </a:p>
          <a:p>
            <a:pPr lvl="1"/>
            <a:r>
              <a:rPr lang="fr-FR" sz="1400" dirty="0" smtClean="0"/>
              <a:t>qu’est-ce qui est bien? Qu’est-ce qui est mal?</a:t>
            </a:r>
          </a:p>
          <a:p>
            <a:endParaRPr lang="fr-FR" sz="1400" dirty="0"/>
          </a:p>
          <a:p>
            <a:r>
              <a:rPr lang="fr-FR" sz="1400" dirty="0" smtClean="0"/>
              <a:t>Le compagnonnage de soi est avant tout la construction de soi. Elle peut se baser sur la foi, qui peut donner un sens. Tout est projet, tout est fonction? </a:t>
            </a:r>
            <a:r>
              <a:rPr lang="fr-FR" sz="1400" dirty="0" err="1" smtClean="0"/>
              <a:t>Gam</a:t>
            </a:r>
            <a:r>
              <a:rPr lang="fr-FR" sz="1400" dirty="0" smtClean="0"/>
              <a:t>-Zou </a:t>
            </a:r>
            <a:r>
              <a:rPr lang="fr-FR" sz="1400" dirty="0" err="1" smtClean="0"/>
              <a:t>Etoulah</a:t>
            </a:r>
            <a:r>
              <a:rPr lang="fr-FR" sz="1400" dirty="0" smtClean="0"/>
              <a:t> : « ceci est pour le bien » « c’est un passage que pour le bien même si cela me dépasse »</a:t>
            </a:r>
          </a:p>
          <a:p>
            <a:endParaRPr lang="fr-FR" sz="1400" dirty="0"/>
          </a:p>
          <a:p>
            <a:r>
              <a:rPr lang="fr-FR" sz="1400" dirty="0" smtClean="0"/>
              <a:t>La réponse est dans l’attitude. On n’a pas la maîtrise sur la totalité. Ce que j’ai en maîtrise, c’est moi. Tout commence par la construction de moi. Donc par une déconstruction du Moi. Ce compagnonnage de soi, ce n’est pas de l’</a:t>
            </a:r>
            <a:r>
              <a:rPr lang="fr-FR" sz="1400" dirty="0" err="1" smtClean="0"/>
              <a:t>égoisme</a:t>
            </a:r>
            <a:r>
              <a:rPr lang="fr-FR" sz="1400" dirty="0" smtClean="0"/>
              <a:t>.</a:t>
            </a:r>
          </a:p>
          <a:p>
            <a:endParaRPr lang="fr-FR" sz="1400" dirty="0"/>
          </a:p>
          <a:p>
            <a:r>
              <a:rPr lang="fr-FR" sz="1400" dirty="0" smtClean="0"/>
              <a:t>Que suis-je?  Ou j’en suis pour pouvoir prétendre à ? Quels sont mes positionnements pour affiner? Un professeur? Un coach? Un maître? Un prêtre?  Un thérapeute? Un père? Une mère? U guérisseur? un  passeur (voir « </a:t>
            </a:r>
            <a:r>
              <a:rPr lang="fr-FR" sz="1400" dirty="0" err="1" smtClean="0"/>
              <a:t>from</a:t>
            </a:r>
            <a:r>
              <a:rPr lang="fr-FR" sz="1400" dirty="0" smtClean="0"/>
              <a:t> coach to </a:t>
            </a:r>
            <a:r>
              <a:rPr lang="fr-FR" sz="1400" dirty="0" err="1" smtClean="0"/>
              <a:t>awakener</a:t>
            </a:r>
            <a:r>
              <a:rPr lang="fr-FR" sz="1400" dirty="0" smtClean="0"/>
              <a:t> » de </a:t>
            </a:r>
            <a:r>
              <a:rPr lang="fr-FR" sz="1400" dirty="0" err="1" smtClean="0"/>
              <a:t>R.Dilts</a:t>
            </a:r>
            <a:r>
              <a:rPr lang="fr-FR" sz="1400" dirty="0" smtClean="0"/>
              <a:t>)</a:t>
            </a:r>
          </a:p>
          <a:p>
            <a:endParaRPr lang="fr-FR" sz="1400" dirty="0"/>
          </a:p>
          <a:p>
            <a:r>
              <a:rPr lang="fr-FR" sz="1400" dirty="0" smtClean="0"/>
              <a:t>Quelle partie de mon âme me guide : mon </a:t>
            </a:r>
            <a:r>
              <a:rPr lang="fr-FR" sz="1400" dirty="0" err="1" smtClean="0"/>
              <a:t>Nefesh</a:t>
            </a:r>
            <a:r>
              <a:rPr lang="fr-FR" sz="1400" dirty="0" smtClean="0"/>
              <a:t>? Mon </a:t>
            </a:r>
            <a:r>
              <a:rPr lang="fr-FR" sz="1400" dirty="0" err="1" smtClean="0"/>
              <a:t>Rouah</a:t>
            </a:r>
            <a:r>
              <a:rPr lang="fr-FR" sz="1400" dirty="0" smtClean="0"/>
              <a:t>? Ou d’autres niveau de l’âme?....</a:t>
            </a:r>
          </a:p>
          <a:p>
            <a:endParaRPr lang="fr-FR" sz="1400" dirty="0"/>
          </a:p>
          <a:p>
            <a:r>
              <a:rPr lang="fr-FR" sz="1400" dirty="0" smtClean="0"/>
              <a:t>La faute n’existe pas, on dit « rater sa cible »</a:t>
            </a:r>
          </a:p>
        </p:txBody>
      </p:sp>
      <p:sp>
        <p:nvSpPr>
          <p:cNvPr id="4" name="Espace réservé du numéro de diapositive 3"/>
          <p:cNvSpPr>
            <a:spLocks noGrp="1"/>
          </p:cNvSpPr>
          <p:nvPr>
            <p:ph type="sldNum" sz="quarter" idx="12"/>
          </p:nvPr>
        </p:nvSpPr>
        <p:spPr/>
        <p:txBody>
          <a:bodyPr/>
          <a:lstStyle/>
          <a:p>
            <a:fld id="{37E1006C-8442-324B-8A3C-55CA4C8777AC}" type="slidenum">
              <a:rPr lang="fr-FR" smtClean="0"/>
              <a:t>7</a:t>
            </a:fld>
            <a:endParaRPr lang="fr-FR"/>
          </a:p>
        </p:txBody>
      </p:sp>
    </p:spTree>
    <p:extLst>
      <p:ext uri="{BB962C8B-B14F-4D97-AF65-F5344CB8AC3E}">
        <p14:creationId xmlns:p14="http://schemas.microsoft.com/office/powerpoint/2010/main" val="1839920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7730" y="217018"/>
            <a:ext cx="10515600" cy="240182"/>
          </a:xfrm>
        </p:spPr>
        <p:txBody>
          <a:bodyPr>
            <a:noAutofit/>
          </a:bodyPr>
          <a:lstStyle/>
          <a:p>
            <a:r>
              <a:rPr lang="fr-FR" sz="1400" b="1" u="sng" dirty="0" smtClean="0"/>
              <a:t>Le rêve éveillé dirigé</a:t>
            </a:r>
            <a:endParaRPr lang="fr-FR" sz="1400" b="1" u="sng" dirty="0"/>
          </a:p>
        </p:txBody>
      </p:sp>
      <p:sp>
        <p:nvSpPr>
          <p:cNvPr id="3" name="Espace réservé du contenu 2"/>
          <p:cNvSpPr>
            <a:spLocks noGrp="1"/>
          </p:cNvSpPr>
          <p:nvPr>
            <p:ph idx="1"/>
          </p:nvPr>
        </p:nvSpPr>
        <p:spPr>
          <a:xfrm>
            <a:off x="347730" y="490041"/>
            <a:ext cx="11006070" cy="4348659"/>
          </a:xfrm>
          <a:ln>
            <a:solidFill>
              <a:schemeClr val="tx1"/>
            </a:solidFill>
          </a:ln>
        </p:spPr>
        <p:txBody>
          <a:bodyPr>
            <a:normAutofit/>
          </a:bodyPr>
          <a:lstStyle/>
          <a:p>
            <a:r>
              <a:rPr lang="fr-FR" sz="1400" dirty="0" smtClean="0"/>
              <a:t>Le REM (rêve éveillé dirigé) : </a:t>
            </a:r>
          </a:p>
          <a:p>
            <a:r>
              <a:rPr lang="fr-FR" sz="1400" dirty="0" smtClean="0"/>
              <a:t>Démarche très riche</a:t>
            </a:r>
          </a:p>
          <a:p>
            <a:r>
              <a:rPr lang="fr-FR" sz="1400" dirty="0" smtClean="0"/>
              <a:t>L’ego peut ne pas lâcher, on peut l’affiner</a:t>
            </a:r>
          </a:p>
          <a:p>
            <a:r>
              <a:rPr lang="fr-FR" sz="1400" dirty="0" smtClean="0"/>
              <a:t>L’ego doit être à notre service, on ne doit pas être au service de l’égo.</a:t>
            </a:r>
          </a:p>
          <a:p>
            <a:pPr marL="0" indent="0">
              <a:buNone/>
            </a:pPr>
            <a:r>
              <a:rPr lang="fr-FR" sz="1400" dirty="0" smtClean="0"/>
              <a:t>NB : dans la kabbale,, quand il y a une faute (de frappe dans le texte), il y a un enseignement. Il faut faire un arrêt sur image.</a:t>
            </a:r>
          </a:p>
          <a:p>
            <a:r>
              <a:rPr lang="fr-FR" sz="1400" dirty="0" smtClean="0"/>
              <a:t>Donner-recevoir : il y a 4 variables</a:t>
            </a:r>
          </a:p>
          <a:p>
            <a:pPr marL="800100" lvl="1" indent="-342900">
              <a:buFont typeface="+mj-lt"/>
              <a:buAutoNum type="arabicPeriod"/>
            </a:pPr>
            <a:r>
              <a:rPr lang="fr-FR" sz="1100" dirty="0" smtClean="0"/>
              <a:t>Recevoir pour recevoir : le mécréant</a:t>
            </a:r>
          </a:p>
          <a:p>
            <a:pPr marL="800100" lvl="1" indent="-342900">
              <a:buFont typeface="+mj-lt"/>
              <a:buAutoNum type="arabicPeriod"/>
            </a:pPr>
            <a:r>
              <a:rPr lang="fr-FR" sz="1100" dirty="0" smtClean="0"/>
              <a:t>Donner pour donner : il n’y en a qu’un c’est l’émanateur</a:t>
            </a:r>
            <a:r>
              <a:rPr lang="is-IS" sz="1100" dirty="0" smtClean="0"/>
              <a:t>…sinon on est évaporé</a:t>
            </a:r>
          </a:p>
          <a:p>
            <a:pPr marL="800100" lvl="1" indent="-342900">
              <a:buFont typeface="+mj-lt"/>
              <a:buAutoNum type="arabicPeriod"/>
            </a:pPr>
            <a:r>
              <a:rPr lang="fr-FR" sz="1100" dirty="0" smtClean="0"/>
              <a:t>Q</a:t>
            </a:r>
            <a:r>
              <a:rPr lang="is-IS" sz="1100" dirty="0" smtClean="0"/>
              <a:t>uand tu donnes, tu reçois : un c</a:t>
            </a:r>
            <a:r>
              <a:rPr lang="fr-FR" sz="1100" dirty="0" smtClean="0"/>
              <a:t>ôté un peu religieux, la finalité de donner c’est de recevoir quand même</a:t>
            </a:r>
          </a:p>
          <a:p>
            <a:pPr marL="800100" lvl="1" indent="-342900">
              <a:buFont typeface="+mj-lt"/>
              <a:buAutoNum type="arabicPeriod"/>
            </a:pPr>
            <a:r>
              <a:rPr lang="fr-FR" sz="1100" dirty="0" smtClean="0"/>
              <a:t>Arriver à recevoir pour donner (la finalité du recevoir, c’est pour donner)</a:t>
            </a:r>
          </a:p>
          <a:p>
            <a:endParaRPr lang="fr-FR" sz="1400" dirty="0" smtClean="0"/>
          </a:p>
        </p:txBody>
      </p:sp>
      <p:sp>
        <p:nvSpPr>
          <p:cNvPr id="4" name="Espace réservé du numéro de diapositive 3"/>
          <p:cNvSpPr>
            <a:spLocks noGrp="1"/>
          </p:cNvSpPr>
          <p:nvPr>
            <p:ph type="sldNum" sz="quarter" idx="12"/>
          </p:nvPr>
        </p:nvSpPr>
        <p:spPr/>
        <p:txBody>
          <a:bodyPr/>
          <a:lstStyle/>
          <a:p>
            <a:fld id="{37E1006C-8442-324B-8A3C-55CA4C8777AC}" type="slidenum">
              <a:rPr lang="fr-FR" smtClean="0"/>
              <a:t>8</a:t>
            </a:fld>
            <a:endParaRPr lang="fr-FR"/>
          </a:p>
        </p:txBody>
      </p:sp>
    </p:spTree>
    <p:extLst>
      <p:ext uri="{BB962C8B-B14F-4D97-AF65-F5344CB8AC3E}">
        <p14:creationId xmlns:p14="http://schemas.microsoft.com/office/powerpoint/2010/main" val="1694271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7E1006C-8442-324B-8A3C-55CA4C8777AC}" type="slidenum">
              <a:rPr lang="fr-FR" smtClean="0"/>
              <a:t>9</a:t>
            </a:fld>
            <a:endParaRPr lang="fr-FR"/>
          </a:p>
        </p:txBody>
      </p:sp>
      <p:sp>
        <p:nvSpPr>
          <p:cNvPr id="5" name="ZoneTexte 4"/>
          <p:cNvSpPr txBox="1"/>
          <p:nvPr/>
        </p:nvSpPr>
        <p:spPr>
          <a:xfrm>
            <a:off x="347731" y="611525"/>
            <a:ext cx="11260070" cy="5478423"/>
          </a:xfrm>
          <a:prstGeom prst="rect">
            <a:avLst/>
          </a:prstGeom>
          <a:noFill/>
        </p:spPr>
        <p:txBody>
          <a:bodyPr wrap="square" rtlCol="0">
            <a:spAutoFit/>
          </a:bodyPr>
          <a:lstStyle/>
          <a:p>
            <a:r>
              <a:rPr lang="fr-FR" sz="1400" b="1" u="sng" dirty="0">
                <a:ea typeface="Garamond" charset="0"/>
                <a:cs typeface="Garamond" charset="0"/>
              </a:rPr>
              <a:t>La </a:t>
            </a:r>
            <a:r>
              <a:rPr lang="fr-FR" sz="1400" b="1" u="sng" dirty="0" smtClean="0">
                <a:ea typeface="Garamond" charset="0"/>
                <a:cs typeface="Garamond" charset="0"/>
              </a:rPr>
              <a:t>méthode du Rêve Eveillé Dirigé</a:t>
            </a:r>
            <a:r>
              <a:rPr lang="fr-FR" sz="1200" b="1" dirty="0">
                <a:ea typeface="Garamond" charset="0"/>
                <a:cs typeface="Garamond" charset="0"/>
              </a:rPr>
              <a:t/>
            </a:r>
            <a:br>
              <a:rPr lang="fr-FR" sz="1200" b="1" dirty="0">
                <a:ea typeface="Garamond" charset="0"/>
                <a:cs typeface="Garamond" charset="0"/>
              </a:rPr>
            </a:br>
            <a:r>
              <a:rPr lang="fr-FR" sz="1200" dirty="0">
                <a:ea typeface="Garamond" charset="0"/>
                <a:cs typeface="Garamond" charset="0"/>
              </a:rPr>
              <a:t/>
            </a:r>
            <a:br>
              <a:rPr lang="fr-FR" sz="1200" dirty="0">
                <a:ea typeface="Garamond" charset="0"/>
                <a:cs typeface="Garamond" charset="0"/>
              </a:rPr>
            </a:br>
            <a:r>
              <a:rPr lang="fr-FR" sz="1200" dirty="0">
                <a:ea typeface="Garamond" charset="0"/>
                <a:cs typeface="Garamond" charset="0"/>
              </a:rPr>
              <a:t>Le patient, en état de relaxation alpha, pénètre dans son monde intérieur. Le RED est à la fois une expérience et un mode d'expression. </a:t>
            </a:r>
            <a:endParaRPr lang="fr-FR" sz="1200" dirty="0" smtClean="0">
              <a:ea typeface="Garamond" charset="0"/>
              <a:cs typeface="Garamond" charset="0"/>
            </a:endParaRPr>
          </a:p>
          <a:p>
            <a:r>
              <a:rPr lang="fr-FR" sz="1200" dirty="0" smtClean="0">
                <a:ea typeface="Garamond" charset="0"/>
                <a:cs typeface="Garamond" charset="0"/>
              </a:rPr>
              <a:t>Chaque </a:t>
            </a:r>
            <a:r>
              <a:rPr lang="fr-FR" sz="1200" dirty="0">
                <a:ea typeface="Garamond" charset="0"/>
                <a:cs typeface="Garamond" charset="0"/>
              </a:rPr>
              <a:t>rêve-éveillé se présente comme une métaphore de la vie du rêveur, </a:t>
            </a:r>
            <a:endParaRPr lang="fr-FR" sz="1200" dirty="0" smtClean="0">
              <a:ea typeface="Garamond" charset="0"/>
              <a:cs typeface="Garamond" charset="0"/>
            </a:endParaRPr>
          </a:p>
          <a:p>
            <a:r>
              <a:rPr lang="fr-FR" sz="1200" dirty="0" smtClean="0">
                <a:ea typeface="Garamond" charset="0"/>
                <a:cs typeface="Garamond" charset="0"/>
              </a:rPr>
              <a:t>avec </a:t>
            </a:r>
            <a:r>
              <a:rPr lang="fr-FR" sz="1200" dirty="0">
                <a:ea typeface="Garamond" charset="0"/>
                <a:cs typeface="Garamond" charset="0"/>
              </a:rPr>
              <a:t>les désirs, les peurs, les attentes, les ambivalences, les espoirs… qui constituent son quotidien. </a:t>
            </a:r>
            <a:r>
              <a:rPr lang="fr-FR" sz="1200" dirty="0" smtClean="0">
                <a:ea typeface="Garamond" charset="0"/>
                <a:cs typeface="Garamond" charset="0"/>
              </a:rPr>
              <a:t>Par </a:t>
            </a:r>
            <a:r>
              <a:rPr lang="fr-FR" sz="1200" dirty="0">
                <a:ea typeface="Garamond" charset="0"/>
                <a:cs typeface="Garamond" charset="0"/>
              </a:rPr>
              <a:t>le biais des images la personne remonte à la source de ses émotions et </a:t>
            </a:r>
            <a:endParaRPr lang="fr-FR" sz="1200" dirty="0" smtClean="0">
              <a:ea typeface="Garamond" charset="0"/>
              <a:cs typeface="Garamond" charset="0"/>
            </a:endParaRPr>
          </a:p>
          <a:p>
            <a:r>
              <a:rPr lang="fr-FR" sz="1200" dirty="0" smtClean="0">
                <a:ea typeface="Garamond" charset="0"/>
                <a:cs typeface="Garamond" charset="0"/>
              </a:rPr>
              <a:t>met </a:t>
            </a:r>
            <a:r>
              <a:rPr lang="fr-FR" sz="1200" dirty="0">
                <a:ea typeface="Garamond" charset="0"/>
                <a:cs typeface="Garamond" charset="0"/>
              </a:rPr>
              <a:t>en évidence ses modes de fonctionnement </a:t>
            </a:r>
            <a:r>
              <a:rPr lang="fr-FR" sz="1200" dirty="0" smtClean="0">
                <a:ea typeface="Garamond" charset="0"/>
                <a:cs typeface="Garamond" charset="0"/>
              </a:rPr>
              <a:t>habituels.</a:t>
            </a:r>
            <a:r>
              <a:rPr lang="fr-FR" sz="1200" dirty="0">
                <a:ea typeface="Garamond" charset="0"/>
                <a:cs typeface="Garamond" charset="0"/>
              </a:rPr>
              <a:t> </a:t>
            </a:r>
            <a:r>
              <a:rPr lang="fr-FR" sz="1200" dirty="0" smtClean="0">
                <a:ea typeface="Garamond" charset="0"/>
                <a:cs typeface="Garamond" charset="0"/>
              </a:rPr>
              <a:t>Plus </a:t>
            </a:r>
            <a:r>
              <a:rPr lang="fr-FR" sz="1200" dirty="0">
                <a:ea typeface="Garamond" charset="0"/>
                <a:cs typeface="Garamond" charset="0"/>
              </a:rPr>
              <a:t>que l'interprétation du contenu, c'est l'expérience vécue qui est privilégiée avec ses ressentis et ses découvertes.</a:t>
            </a:r>
            <a:br>
              <a:rPr lang="fr-FR" sz="1200" dirty="0">
                <a:ea typeface="Garamond" charset="0"/>
                <a:cs typeface="Garamond" charset="0"/>
              </a:rPr>
            </a:br>
            <a:r>
              <a:rPr lang="fr-FR" sz="1200" dirty="0">
                <a:ea typeface="Garamond" charset="0"/>
                <a:cs typeface="Garamond" charset="0"/>
              </a:rPr>
              <a:t/>
            </a:r>
            <a:br>
              <a:rPr lang="fr-FR" sz="1200" dirty="0">
                <a:ea typeface="Garamond" charset="0"/>
                <a:cs typeface="Garamond" charset="0"/>
              </a:rPr>
            </a:br>
            <a:r>
              <a:rPr lang="fr-FR" sz="1200" b="1" dirty="0">
                <a:ea typeface="Garamond" charset="0"/>
                <a:cs typeface="Garamond" charset="0"/>
              </a:rPr>
              <a:t>Le premier objectif est de mettre à jour l'origine des problèmes pour en dévoiler le sens</a:t>
            </a:r>
            <a:r>
              <a:rPr lang="fr-FR" sz="1200" b="1" dirty="0" smtClean="0">
                <a:ea typeface="Garamond" charset="0"/>
                <a:cs typeface="Garamond" charset="0"/>
              </a:rPr>
              <a:t>.</a:t>
            </a:r>
            <a:r>
              <a:rPr lang="fr-FR" sz="1200" dirty="0">
                <a:ea typeface="Garamond" charset="0"/>
                <a:cs typeface="Garamond" charset="0"/>
              </a:rPr>
              <a:t/>
            </a:r>
            <a:br>
              <a:rPr lang="fr-FR" sz="1200" dirty="0">
                <a:ea typeface="Garamond" charset="0"/>
                <a:cs typeface="Garamond" charset="0"/>
              </a:rPr>
            </a:br>
            <a:r>
              <a:rPr lang="fr-FR" sz="1200" dirty="0">
                <a:ea typeface="Garamond" charset="0"/>
                <a:cs typeface="Garamond" charset="0"/>
              </a:rPr>
              <a:t>Les images-symboles qui apparaissent en cours de séance sont très personnelles. Elles expriment des sentiments profonds dont le sujet n'est pas toujours conscient. </a:t>
            </a:r>
            <a:endParaRPr lang="fr-FR" sz="1200" dirty="0" smtClean="0">
              <a:ea typeface="Garamond" charset="0"/>
              <a:cs typeface="Garamond" charset="0"/>
            </a:endParaRPr>
          </a:p>
          <a:p>
            <a:r>
              <a:rPr lang="fr-FR" sz="1200" dirty="0" smtClean="0">
                <a:ea typeface="Garamond" charset="0"/>
                <a:cs typeface="Garamond" charset="0"/>
              </a:rPr>
              <a:t>L'imaginaire </a:t>
            </a:r>
            <a:r>
              <a:rPr lang="fr-FR" sz="1200" dirty="0">
                <a:ea typeface="Garamond" charset="0"/>
                <a:cs typeface="Garamond" charset="0"/>
              </a:rPr>
              <a:t>fonctionne comme un révélateur qui </a:t>
            </a:r>
            <a:r>
              <a:rPr lang="fr-FR" sz="1200" dirty="0" smtClean="0">
                <a:ea typeface="Garamond" charset="0"/>
                <a:cs typeface="Garamond" charset="0"/>
              </a:rPr>
              <a:t>favorise la </a:t>
            </a:r>
            <a:r>
              <a:rPr lang="fr-FR" sz="1200" dirty="0">
                <a:ea typeface="Garamond" charset="0"/>
                <a:cs typeface="Garamond" charset="0"/>
              </a:rPr>
              <a:t>prise de conscience. Les moments forts de l'existence et leur retentissement émotionnel trouvent ou retrouvent ainsi le moyen </a:t>
            </a:r>
            <a:r>
              <a:rPr lang="fr-FR" sz="1200" dirty="0" smtClean="0">
                <a:ea typeface="Garamond" charset="0"/>
                <a:cs typeface="Garamond" charset="0"/>
              </a:rPr>
              <a:t>de </a:t>
            </a:r>
            <a:r>
              <a:rPr lang="fr-FR" sz="1200" dirty="0">
                <a:ea typeface="Garamond" charset="0"/>
                <a:cs typeface="Garamond" charset="0"/>
              </a:rPr>
              <a:t>se dire… </a:t>
            </a:r>
            <a:endParaRPr lang="fr-FR" sz="1200" dirty="0" smtClean="0">
              <a:ea typeface="Garamond" charset="0"/>
              <a:cs typeface="Garamond" charset="0"/>
            </a:endParaRPr>
          </a:p>
          <a:p>
            <a:r>
              <a:rPr lang="fr-FR" sz="1200" dirty="0" smtClean="0">
                <a:ea typeface="Garamond" charset="0"/>
                <a:cs typeface="Garamond" charset="0"/>
              </a:rPr>
              <a:t>Le </a:t>
            </a:r>
            <a:r>
              <a:rPr lang="fr-FR" sz="1200" dirty="0">
                <a:ea typeface="Garamond" charset="0"/>
                <a:cs typeface="Garamond" charset="0"/>
              </a:rPr>
              <a:t>sujet découvre les ressorts de son mode d'être et le sens de ses symptômes. </a:t>
            </a:r>
            <a:r>
              <a:rPr lang="fr-FR" sz="1200" dirty="0" smtClean="0">
                <a:ea typeface="Garamond" charset="0"/>
                <a:cs typeface="Garamond" charset="0"/>
              </a:rPr>
              <a:t>Il </a:t>
            </a:r>
            <a:r>
              <a:rPr lang="fr-FR" sz="1200" dirty="0">
                <a:ea typeface="Garamond" charset="0"/>
                <a:cs typeface="Garamond" charset="0"/>
              </a:rPr>
              <a:t>renoue avec des parties de lui-même qui étaient ignorées.</a:t>
            </a:r>
            <a:br>
              <a:rPr lang="fr-FR" sz="1200" dirty="0">
                <a:ea typeface="Garamond" charset="0"/>
                <a:cs typeface="Garamond" charset="0"/>
              </a:rPr>
            </a:br>
            <a:r>
              <a:rPr lang="fr-FR" sz="1200" dirty="0">
                <a:ea typeface="Garamond" charset="0"/>
                <a:cs typeface="Garamond" charset="0"/>
              </a:rPr>
              <a:t/>
            </a:r>
            <a:br>
              <a:rPr lang="fr-FR" sz="1200" dirty="0">
                <a:ea typeface="Garamond" charset="0"/>
                <a:cs typeface="Garamond" charset="0"/>
              </a:rPr>
            </a:br>
            <a:r>
              <a:rPr lang="fr-FR" sz="1200" b="1" dirty="0">
                <a:ea typeface="Garamond" charset="0"/>
                <a:cs typeface="Garamond" charset="0"/>
              </a:rPr>
              <a:t>Le second objectif est d'exploiter et de développer le potentiel dont nous avons besoin pour résoudre nos difficultés. </a:t>
            </a:r>
            <a:endParaRPr lang="fr-FR" sz="1200" dirty="0">
              <a:ea typeface="Garamond" charset="0"/>
              <a:cs typeface="Garamond" charset="0"/>
            </a:endParaRPr>
          </a:p>
          <a:p>
            <a:r>
              <a:rPr lang="fr-FR" sz="1200" dirty="0">
                <a:ea typeface="Garamond" charset="0"/>
                <a:cs typeface="Garamond" charset="0"/>
              </a:rPr>
              <a:t>Le rêveur-éveillé apprend à faire face à des situations diverses, à prendre des initiatives, à expérimenter de nouveaux comportements. </a:t>
            </a:r>
            <a:endParaRPr lang="fr-FR" sz="1200" dirty="0" smtClean="0">
              <a:ea typeface="Garamond" charset="0"/>
              <a:cs typeface="Garamond" charset="0"/>
            </a:endParaRPr>
          </a:p>
          <a:p>
            <a:r>
              <a:rPr lang="fr-FR" sz="1200" dirty="0" smtClean="0">
                <a:ea typeface="Garamond" charset="0"/>
                <a:cs typeface="Garamond" charset="0"/>
              </a:rPr>
              <a:t>Les </a:t>
            </a:r>
            <a:r>
              <a:rPr lang="fr-FR" sz="1200" dirty="0">
                <a:ea typeface="Garamond" charset="0"/>
                <a:cs typeface="Garamond" charset="0"/>
              </a:rPr>
              <a:t>apprentissages acquis en rêve-éveillé se transposent dans la vie quotidienne et de nouvelles façons d'agir se mettent en place.</a:t>
            </a:r>
            <a:br>
              <a:rPr lang="fr-FR" sz="1200" dirty="0">
                <a:ea typeface="Garamond" charset="0"/>
                <a:cs typeface="Garamond" charset="0"/>
              </a:rPr>
            </a:br>
            <a:r>
              <a:rPr lang="fr-FR" sz="1200" dirty="0">
                <a:ea typeface="Garamond" charset="0"/>
                <a:cs typeface="Garamond" charset="0"/>
              </a:rPr>
              <a:t/>
            </a:r>
            <a:br>
              <a:rPr lang="fr-FR" sz="1200" dirty="0">
                <a:ea typeface="Garamond" charset="0"/>
                <a:cs typeface="Garamond" charset="0"/>
              </a:rPr>
            </a:br>
            <a:r>
              <a:rPr lang="fr-FR" sz="1200" dirty="0">
                <a:ea typeface="Garamond" charset="0"/>
                <a:cs typeface="Garamond" charset="0"/>
              </a:rPr>
              <a:t>Le thérapeute utilise des techniques précises d'exploitation de l'imaginaire. Il adapte ses interventions à chacun et n'impose rien. </a:t>
            </a:r>
            <a:endParaRPr lang="fr-FR" sz="1200" dirty="0" smtClean="0">
              <a:ea typeface="Garamond" charset="0"/>
              <a:cs typeface="Garamond" charset="0"/>
            </a:endParaRPr>
          </a:p>
          <a:p>
            <a:r>
              <a:rPr lang="fr-FR" sz="1200" dirty="0" smtClean="0">
                <a:ea typeface="Garamond" charset="0"/>
                <a:cs typeface="Garamond" charset="0"/>
              </a:rPr>
              <a:t>Il </a:t>
            </a:r>
            <a:r>
              <a:rPr lang="fr-FR" sz="1200" dirty="0">
                <a:ea typeface="Garamond" charset="0"/>
                <a:cs typeface="Garamond" charset="0"/>
              </a:rPr>
              <a:t>accompagne, suggère et encourage, toujours dans le plus grand respect de la liberté de la personne, car c'est elle qui dirige son rêve et le rythme de son cheminement.</a:t>
            </a:r>
            <a:br>
              <a:rPr lang="fr-FR" sz="1200" dirty="0">
                <a:ea typeface="Garamond" charset="0"/>
                <a:cs typeface="Garamond" charset="0"/>
              </a:rPr>
            </a:br>
            <a:r>
              <a:rPr lang="fr-FR" sz="1200" dirty="0">
                <a:ea typeface="Garamond" charset="0"/>
                <a:cs typeface="Garamond" charset="0"/>
              </a:rPr>
              <a:t/>
            </a:r>
            <a:br>
              <a:rPr lang="fr-FR" sz="1200" dirty="0">
                <a:ea typeface="Garamond" charset="0"/>
                <a:cs typeface="Garamond" charset="0"/>
              </a:rPr>
            </a:br>
            <a:r>
              <a:rPr lang="fr-FR" sz="1200" b="1" dirty="0">
                <a:ea typeface="Garamond" charset="0"/>
                <a:cs typeface="Garamond" charset="0"/>
              </a:rPr>
              <a:t>L'approche thérapeutique par le RED aide à :</a:t>
            </a:r>
            <a:endParaRPr lang="fr-FR" sz="1200" dirty="0">
              <a:ea typeface="Garamond" charset="0"/>
              <a:cs typeface="Garamond" charset="0"/>
            </a:endParaRPr>
          </a:p>
          <a:p>
            <a:r>
              <a:rPr lang="fr-FR" sz="1200" dirty="0">
                <a:ea typeface="Garamond" charset="0"/>
                <a:cs typeface="Garamond" charset="0"/>
              </a:rPr>
              <a:t>développer notre capacité à évoluer et à nous prendre réellement en charge;.</a:t>
            </a:r>
          </a:p>
          <a:p>
            <a:r>
              <a:rPr lang="fr-FR" sz="1200" dirty="0">
                <a:ea typeface="Garamond" charset="0"/>
                <a:cs typeface="Garamond" charset="0"/>
              </a:rPr>
              <a:t>vivre en accord avec nos besoins, nos désirs et ses limites;.</a:t>
            </a:r>
          </a:p>
          <a:p>
            <a:r>
              <a:rPr lang="fr-FR" sz="1200" dirty="0">
                <a:ea typeface="Garamond" charset="0"/>
                <a:cs typeface="Garamond" charset="0"/>
              </a:rPr>
              <a:t>améliorer le rapport que nous entretenons avec les autres;.</a:t>
            </a:r>
          </a:p>
          <a:p>
            <a:r>
              <a:rPr lang="fr-FR" sz="1200" dirty="0">
                <a:ea typeface="Garamond" charset="0"/>
                <a:cs typeface="Garamond" charset="0"/>
              </a:rPr>
              <a:t>accroître notre liberté intérieure.</a:t>
            </a:r>
          </a:p>
          <a:p>
            <a:r>
              <a:rPr lang="fr-FR" sz="1200" dirty="0">
                <a:ea typeface="Garamond" charset="0"/>
                <a:cs typeface="Garamond" charset="0"/>
              </a:rPr>
              <a:t>Le rêve-éveillé-dirigé convient aussi bien pour débloquer des crises ponctuelles que pour un travail approfondi sur soi-même. </a:t>
            </a:r>
            <a:endParaRPr lang="fr-FR" sz="1200" dirty="0" smtClean="0">
              <a:ea typeface="Garamond" charset="0"/>
              <a:cs typeface="Garamond" charset="0"/>
            </a:endParaRPr>
          </a:p>
          <a:p>
            <a:r>
              <a:rPr lang="fr-FR" sz="1200" dirty="0" smtClean="0">
                <a:ea typeface="Garamond" charset="0"/>
                <a:cs typeface="Garamond" charset="0"/>
              </a:rPr>
              <a:t>Il </a:t>
            </a:r>
            <a:r>
              <a:rPr lang="fr-FR" sz="1200" dirty="0">
                <a:ea typeface="Garamond" charset="0"/>
                <a:cs typeface="Garamond" charset="0"/>
              </a:rPr>
              <a:t>s'adresse aux adultes, aux adolescents et aux enfants (par le biais du jeu et du dessin). </a:t>
            </a:r>
            <a:endParaRPr lang="fr-FR" sz="1200" dirty="0" smtClean="0">
              <a:ea typeface="Garamond" charset="0"/>
              <a:cs typeface="Garamond" charset="0"/>
            </a:endParaRPr>
          </a:p>
          <a:p>
            <a:r>
              <a:rPr lang="fr-FR" sz="1200" dirty="0" smtClean="0">
                <a:ea typeface="Garamond" charset="0"/>
                <a:cs typeface="Garamond" charset="0"/>
              </a:rPr>
              <a:t>Il </a:t>
            </a:r>
            <a:r>
              <a:rPr lang="fr-FR" sz="1200" dirty="0">
                <a:ea typeface="Garamond" charset="0"/>
                <a:cs typeface="Garamond" charset="0"/>
              </a:rPr>
              <a:t>peut être utilisé en cas de difficultés relationnelles, dépression, anxiété, angoisse, phobies, deuils, traumatismes…</a:t>
            </a:r>
          </a:p>
          <a:p>
            <a:endParaRPr lang="fr-FR" sz="1200" dirty="0">
              <a:ea typeface="Garamond" charset="0"/>
              <a:cs typeface="Garamond" charset="0"/>
            </a:endParaRPr>
          </a:p>
        </p:txBody>
      </p:sp>
    </p:spTree>
    <p:extLst>
      <p:ext uri="{BB962C8B-B14F-4D97-AF65-F5344CB8AC3E}">
        <p14:creationId xmlns:p14="http://schemas.microsoft.com/office/powerpoint/2010/main" val="526221537"/>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1429</TotalTime>
  <Words>964</Words>
  <Application>Microsoft Office PowerPoint</Application>
  <PresentationFormat>Personnalisé</PresentationFormat>
  <Paragraphs>205</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Stage coaching existentiel</vt:lpstr>
      <vt:lpstr>KABBALE EXISTENTIEL La transmission – l’initiation  </vt:lpstr>
      <vt:lpstr>La kabbale existentielle</vt:lpstr>
      <vt:lpstr>Retour sur le Aleph et le Beith</vt:lpstr>
      <vt:lpstr>COACHING EXISTENTIEL Les grandes questions existentielles</vt:lpstr>
      <vt:lpstr>Les grandes questions</vt:lpstr>
      <vt:lpstr>Le Zohar/ réincursion de la kabbale</vt:lpstr>
      <vt:lpstr>Le rêve éveillé dirigé</vt:lpstr>
      <vt:lpstr>Présentation PowerPoint</vt:lpstr>
      <vt:lpstr>Brainstorming sur la question du sens / les questions existentielles / ces questions vont nous servir en approche thérapeuthique</vt:lpstr>
      <vt:lpstr>Les outils</vt:lpstr>
      <vt:lpstr>Les outils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Etienne Desmet</dc:creator>
  <cp:lastModifiedBy>Guez</cp:lastModifiedBy>
  <cp:revision>46</cp:revision>
  <dcterms:created xsi:type="dcterms:W3CDTF">2017-07-29T14:54:56Z</dcterms:created>
  <dcterms:modified xsi:type="dcterms:W3CDTF">2017-10-18T16:56:31Z</dcterms:modified>
</cp:coreProperties>
</file>