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833" r:id="rId2"/>
    <p:sldId id="838" r:id="rId3"/>
    <p:sldId id="835" r:id="rId4"/>
    <p:sldId id="836" r:id="rId5"/>
    <p:sldId id="837" r:id="rId6"/>
    <p:sldId id="839" r:id="rId7"/>
    <p:sldId id="840" r:id="rId8"/>
    <p:sldId id="841" r:id="rId9"/>
    <p:sldId id="842" r:id="rId10"/>
    <p:sldId id="843" r:id="rId11"/>
    <p:sldId id="844" r:id="rId12"/>
    <p:sldId id="84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FF99"/>
    <a:srgbClr val="800080"/>
    <a:srgbClr val="FF9900"/>
    <a:srgbClr val="CC0099"/>
    <a:srgbClr val="0033CC"/>
    <a:srgbClr val="800000"/>
    <a:srgbClr val="FFCC66"/>
    <a:srgbClr val="CCFF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07C4B-8E9B-4841-B499-257E65C55D9A}" type="datetimeFigureOut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50229-09DC-4417-AF71-CCA23AEF22F5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5168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08C95-91E3-4118-B89A-41E4064AECD6}" type="datetimeFigureOut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82906-C213-439A-A16A-8836571FC7E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70803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5830-51E2-442E-9D0B-CAA8ADB141FD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CEC1-AC0C-4CCA-95E5-C044FE062CEF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5E0B-AC69-4017-8883-BAD7872F32E1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68467-0E5C-4257-82AB-3778E7103627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C3E5-8461-4D69-93E4-D49E5A986B73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E76D-2822-40A5-A423-34638A150256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9E2F-6A41-4FAC-A753-6175AA630A69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7665B-7183-4FC4-92FB-98184EF3B594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4FBA7-E925-469A-BD29-987F9487A026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A9B89-C90F-4C8E-8A79-393ACF6C8EDA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86A2-6AFD-498B-BAA3-AB622AE83928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302D1-CC9E-4412-B515-A586B6D8ACA6}" type="datetime1">
              <a:rPr lang="fr-FR" smtClean="0"/>
              <a:pPr/>
              <a:t>09/02/2016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Formation en Coaching Existentiel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71309-341E-4CA9-AB09-B61A1A13DE7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2471890" y="4185984"/>
            <a:ext cx="1839002" cy="30777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 smtClean="0">
                <a:solidFill>
                  <a:srgbClr val="003399"/>
                </a:solidFill>
                <a:latin typeface="Comic Sans MS" pitchFamily="66" charset="0"/>
              </a:rPr>
              <a:t>Compétences</a:t>
            </a:r>
            <a:endParaRPr lang="fr-FR" sz="1400" dirty="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6792370" y="4201344"/>
            <a:ext cx="1956092" cy="30777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 smtClean="0">
                <a:solidFill>
                  <a:srgbClr val="003399"/>
                </a:solidFill>
                <a:latin typeface="Comic Sans MS" pitchFamily="66" charset="0"/>
              </a:rPr>
              <a:t>Comment faire ? </a:t>
            </a:r>
            <a:endParaRPr lang="fr-FR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>
          <a:xfrm>
            <a:off x="971600" y="188640"/>
            <a:ext cx="7921625" cy="576064"/>
          </a:xfrm>
        </p:spPr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rgbClr val="003399"/>
                </a:solidFill>
                <a:effectLst/>
                <a:latin typeface="Comic Sans MS" pitchFamily="66" charset="0"/>
              </a:rPr>
              <a:t>Les outils de changement :</a:t>
            </a:r>
            <a:r>
              <a:rPr lang="fr-FR" sz="2000" dirty="0" smtClean="0">
                <a:solidFill>
                  <a:srgbClr val="003399"/>
                </a:solidFill>
                <a:effectLst/>
                <a:latin typeface="Comic Sans MS" pitchFamily="66" charset="0"/>
              </a:rPr>
              <a:t/>
            </a:r>
            <a:br>
              <a:rPr lang="fr-FR" sz="2000" dirty="0" smtClean="0">
                <a:solidFill>
                  <a:srgbClr val="003399"/>
                </a:solidFill>
                <a:effectLst/>
                <a:latin typeface="Comic Sans MS" pitchFamily="66" charset="0"/>
              </a:rPr>
            </a:br>
            <a:r>
              <a:rPr lang="fr-FR" sz="2700" dirty="0" smtClean="0">
                <a:solidFill>
                  <a:srgbClr val="00B050"/>
                </a:solidFill>
                <a:effectLst/>
                <a:latin typeface="Comic Sans MS" pitchFamily="66" charset="0"/>
              </a:rPr>
              <a:t>Les Niveaux Logiques d’Organisation de la Personnalité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471889" y="2238291"/>
            <a:ext cx="1839002" cy="46715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Ensemble donnant sens à son travail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471889" y="2881208"/>
            <a:ext cx="1839002" cy="46715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>
                <a:solidFill>
                  <a:srgbClr val="003399"/>
                </a:solidFill>
                <a:latin typeface="Comic Sans MS" pitchFamily="66" charset="0"/>
              </a:rPr>
              <a:t>Caractères,</a:t>
            </a:r>
            <a:br>
              <a:rPr lang="fr-FR" sz="1400">
                <a:solidFill>
                  <a:srgbClr val="003399"/>
                </a:solidFill>
                <a:latin typeface="Comic Sans MS" pitchFamily="66" charset="0"/>
              </a:rPr>
            </a:br>
            <a:r>
              <a:rPr lang="fr-FR" sz="1400">
                <a:solidFill>
                  <a:srgbClr val="003399"/>
                </a:solidFill>
                <a:latin typeface="Comic Sans MS" pitchFamily="66" charset="0"/>
              </a:rPr>
              <a:t>Personnalité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471889" y="3524125"/>
            <a:ext cx="1839002" cy="46715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Croyances, Valeurs, Motivation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471889" y="4725145"/>
            <a:ext cx="1839002" cy="46715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Modélisation,</a:t>
            </a:r>
            <a:br>
              <a:rPr lang="fr-FR" sz="1400" dirty="0">
                <a:solidFill>
                  <a:srgbClr val="003399"/>
                </a:solidFill>
                <a:latin typeface="Comic Sans MS" pitchFamily="66" charset="0"/>
              </a:rPr>
            </a:br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Ancrage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2471889" y="5445226"/>
            <a:ext cx="1839002" cy="46715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>
                <a:solidFill>
                  <a:srgbClr val="003399"/>
                </a:solidFill>
                <a:latin typeface="Comic Sans MS" pitchFamily="66" charset="0"/>
              </a:rPr>
              <a:t>Filtre, Perception,</a:t>
            </a:r>
            <a:br>
              <a:rPr lang="fr-FR" sz="1400">
                <a:solidFill>
                  <a:srgbClr val="003399"/>
                </a:solidFill>
                <a:latin typeface="Comic Sans MS" pitchFamily="66" charset="0"/>
              </a:rPr>
            </a:br>
            <a:r>
              <a:rPr lang="fr-FR" sz="1400">
                <a:solidFill>
                  <a:srgbClr val="003399"/>
                </a:solidFill>
                <a:latin typeface="Comic Sans MS" pitchFamily="66" charset="0"/>
              </a:rPr>
              <a:t>Relations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2471889" y="1781034"/>
            <a:ext cx="1839002" cy="307777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chemeClr val="bg1"/>
                </a:solidFill>
                <a:latin typeface="Comic Sans MS" pitchFamily="66" charset="0"/>
              </a:rPr>
              <a:t>LES OUTILS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6778002" y="2302582"/>
            <a:ext cx="1970462" cy="30777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A quoi je sers ?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6792371" y="2905200"/>
            <a:ext cx="1956092" cy="30777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Qui suis-je ? 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6792371" y="3553272"/>
            <a:ext cx="1956092" cy="30777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 smtClean="0">
                <a:solidFill>
                  <a:srgbClr val="003399"/>
                </a:solidFill>
                <a:latin typeface="Comic Sans MS" pitchFamily="66" charset="0"/>
              </a:rPr>
              <a:t>Pourquoi ? Pour qui ?</a:t>
            </a:r>
            <a:endParaRPr lang="fr-FR" sz="1400" dirty="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6792371" y="4771808"/>
            <a:ext cx="1956092" cy="30777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>
                <a:solidFill>
                  <a:srgbClr val="003399"/>
                </a:solidFill>
                <a:latin typeface="Comic Sans MS" pitchFamily="66" charset="0"/>
              </a:rPr>
              <a:t>Quoi faire ?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6792371" y="5445225"/>
            <a:ext cx="1956092" cy="30777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Où, quand, avec qui ?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6792370" y="1772817"/>
            <a:ext cx="1930736" cy="307777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chemeClr val="bg1"/>
                </a:solidFill>
                <a:latin typeface="Comic Sans MS" pitchFamily="66" charset="0"/>
              </a:rPr>
              <a:t>LES QUESTIONS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4677995" y="2377178"/>
            <a:ext cx="18390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00B050"/>
                </a:solidFill>
                <a:latin typeface="Comic Sans MS" pitchFamily="66" charset="0"/>
              </a:rPr>
              <a:t>Missions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677995" y="3062651"/>
            <a:ext cx="18390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00B050"/>
                </a:solidFill>
                <a:latin typeface="Comic Sans MS" pitchFamily="66" charset="0"/>
              </a:rPr>
              <a:t>Identité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4677995" y="3477359"/>
            <a:ext cx="18390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00B050"/>
                </a:solidFill>
                <a:latin typeface="Comic Sans MS" pitchFamily="66" charset="0"/>
              </a:rPr>
              <a:t>Croyances</a:t>
            </a:r>
            <a:br>
              <a:rPr lang="fr-FR" sz="1400" b="1" dirty="0">
                <a:solidFill>
                  <a:srgbClr val="00B050"/>
                </a:solidFill>
                <a:latin typeface="Comic Sans MS" pitchFamily="66" charset="0"/>
              </a:rPr>
            </a:br>
            <a:r>
              <a:rPr lang="fr-FR" sz="1400" b="1" dirty="0">
                <a:solidFill>
                  <a:srgbClr val="00B050"/>
                </a:solidFill>
                <a:latin typeface="Comic Sans MS" pitchFamily="66" charset="0"/>
              </a:rPr>
              <a:t>Valeurs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4677995" y="4752054"/>
            <a:ext cx="19432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>
                <a:solidFill>
                  <a:srgbClr val="00B050"/>
                </a:solidFill>
                <a:latin typeface="Comic Sans MS" pitchFamily="66" charset="0"/>
              </a:rPr>
              <a:t>Comportements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4677995" y="5445225"/>
            <a:ext cx="18911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00B050"/>
                </a:solidFill>
                <a:latin typeface="Comic Sans MS" pitchFamily="66" charset="0"/>
              </a:rPr>
              <a:t>Contexte</a:t>
            </a:r>
            <a:br>
              <a:rPr lang="fr-FR" sz="1400" b="1" dirty="0">
                <a:solidFill>
                  <a:srgbClr val="00B050"/>
                </a:solidFill>
                <a:latin typeface="Comic Sans MS" pitchFamily="66" charset="0"/>
              </a:rPr>
            </a:br>
            <a:r>
              <a:rPr lang="fr-FR" sz="1400" b="1" dirty="0">
                <a:solidFill>
                  <a:srgbClr val="00B050"/>
                </a:solidFill>
                <a:latin typeface="Comic Sans MS" pitchFamily="66" charset="0"/>
              </a:rPr>
              <a:t>Environnement</a:t>
            </a:r>
          </a:p>
        </p:txBody>
      </p:sp>
      <p:sp>
        <p:nvSpPr>
          <p:cNvPr id="65562" name="Line 35"/>
          <p:cNvSpPr>
            <a:spLocks noChangeShapeType="1"/>
          </p:cNvSpPr>
          <p:nvPr/>
        </p:nvSpPr>
        <p:spPr bwMode="auto">
          <a:xfrm flipH="1" flipV="1">
            <a:off x="5568234" y="2204862"/>
            <a:ext cx="2880320" cy="403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65563" name="Line 34"/>
          <p:cNvSpPr>
            <a:spLocks noChangeShapeType="1"/>
          </p:cNvSpPr>
          <p:nvPr/>
        </p:nvSpPr>
        <p:spPr bwMode="auto">
          <a:xfrm flipV="1">
            <a:off x="2975946" y="2238226"/>
            <a:ext cx="2600706" cy="39990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65564" name="Line 29"/>
          <p:cNvSpPr>
            <a:spLocks noChangeShapeType="1"/>
          </p:cNvSpPr>
          <p:nvPr/>
        </p:nvSpPr>
        <p:spPr bwMode="auto">
          <a:xfrm>
            <a:off x="3912050" y="4653137"/>
            <a:ext cx="35283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65565" name="Line 30"/>
          <p:cNvSpPr>
            <a:spLocks noChangeShapeType="1"/>
          </p:cNvSpPr>
          <p:nvPr/>
        </p:nvSpPr>
        <p:spPr bwMode="auto">
          <a:xfrm>
            <a:off x="4272090" y="4077073"/>
            <a:ext cx="27363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65566" name="Line 31"/>
          <p:cNvSpPr>
            <a:spLocks noChangeShapeType="1"/>
          </p:cNvSpPr>
          <p:nvPr/>
        </p:nvSpPr>
        <p:spPr bwMode="auto">
          <a:xfrm>
            <a:off x="4716016" y="3429000"/>
            <a:ext cx="1788322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65567" name="Line 32"/>
          <p:cNvSpPr>
            <a:spLocks noChangeShapeType="1"/>
          </p:cNvSpPr>
          <p:nvPr/>
        </p:nvSpPr>
        <p:spPr bwMode="auto">
          <a:xfrm flipV="1">
            <a:off x="5208194" y="2780928"/>
            <a:ext cx="864096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65568" name="Line 33"/>
          <p:cNvSpPr>
            <a:spLocks noChangeShapeType="1"/>
          </p:cNvSpPr>
          <p:nvPr/>
        </p:nvSpPr>
        <p:spPr bwMode="auto">
          <a:xfrm>
            <a:off x="3480002" y="5301209"/>
            <a:ext cx="439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4677995" y="1772817"/>
            <a:ext cx="1839002" cy="307777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chemeClr val="bg1"/>
                </a:solidFill>
                <a:latin typeface="Comic Sans MS" pitchFamily="66" charset="0"/>
              </a:rPr>
              <a:t>LES NIVEAUX</a:t>
            </a:r>
          </a:p>
        </p:txBody>
      </p:sp>
      <p:sp>
        <p:nvSpPr>
          <p:cNvPr id="32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BC71309-341E-4CA9-AB09-B61A1A13DE73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34" name="Espace réservé du pied de page 5"/>
          <p:cNvSpPr txBox="1">
            <a:spLocks/>
          </p:cNvSpPr>
          <p:nvPr/>
        </p:nvSpPr>
        <p:spPr>
          <a:xfrm>
            <a:off x="1763688" y="6448251"/>
            <a:ext cx="6048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ebdings"/>
              </a:rPr>
              <a:t>       </a:t>
            </a:r>
            <a:r>
              <a:rPr kumimoji="0" lang="fr-FR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Meta Sophia   -   Formation en Coaching Existentiel – Elie GUEZ – Février/Mars 2012</a:t>
            </a:r>
            <a:endParaRPr kumimoji="0" lang="fr-FR" sz="1000" b="0" i="1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35" name="Connecteur droit 34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Image 35" descr="bandeau metasophia laurent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  <p:sp>
        <p:nvSpPr>
          <p:cNvPr id="37" name="Espace réservé du contenu 2"/>
          <p:cNvSpPr txBox="1">
            <a:spLocks/>
          </p:cNvSpPr>
          <p:nvPr/>
        </p:nvSpPr>
        <p:spPr>
          <a:xfrm>
            <a:off x="179512" y="6165304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200" i="1" dirty="0" smtClean="0">
                <a:solidFill>
                  <a:srgbClr val="0033CC"/>
                </a:solidFill>
                <a:latin typeface="Comic Sans MS" pitchFamily="66" charset="0"/>
              </a:rPr>
              <a:t>D’après  G. Bateson &amp; R. </a:t>
            </a:r>
            <a:r>
              <a:rPr lang="fr-FR" sz="1200" i="1" dirty="0" err="1" smtClean="0">
                <a:solidFill>
                  <a:srgbClr val="0033CC"/>
                </a:solidFill>
                <a:latin typeface="Comic Sans MS" pitchFamily="66" charset="0"/>
              </a:rPr>
              <a:t>Dilts</a:t>
            </a:r>
            <a:endParaRPr kumimoji="0" lang="fr-FR" sz="12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4665336" y="4201925"/>
            <a:ext cx="18390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>
                <a:solidFill>
                  <a:srgbClr val="00B050"/>
                </a:solidFill>
                <a:latin typeface="Comic Sans MS" pitchFamily="66" charset="0"/>
              </a:rPr>
              <a:t>Capacités</a:t>
            </a:r>
            <a:endParaRPr lang="fr-FR" sz="1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1" name="Line 33"/>
          <p:cNvSpPr>
            <a:spLocks noChangeShapeType="1"/>
          </p:cNvSpPr>
          <p:nvPr/>
        </p:nvSpPr>
        <p:spPr bwMode="auto">
          <a:xfrm>
            <a:off x="2975946" y="6165303"/>
            <a:ext cx="5472608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sz="140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9512" y="4071857"/>
            <a:ext cx="2016224" cy="162000"/>
          </a:xfrm>
          <a:prstGeom prst="rect">
            <a:avLst/>
          </a:prstGeom>
          <a:solidFill>
            <a:srgbClr val="CCFF99"/>
          </a:solidFill>
          <a:ln w="12700">
            <a:solidFill>
              <a:srgbClr val="0033C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179512" y="993497"/>
            <a:ext cx="2016224" cy="288032"/>
          </a:xfrm>
          <a:prstGeom prst="rect">
            <a:avLst/>
          </a:prstGeom>
          <a:solidFill>
            <a:srgbClr val="FFFF99"/>
          </a:solidFill>
          <a:ln w="12700">
            <a:solidFill>
              <a:srgbClr val="0033C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179512" y="993497"/>
            <a:ext cx="1872208" cy="4739759"/>
          </a:xfrm>
          <a:prstGeom prst="rect">
            <a:avLst/>
          </a:prstGeom>
          <a:noFill/>
          <a:ln w="6350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003399"/>
                </a:solidFill>
                <a:latin typeface="Comic Sans MS" pitchFamily="66" charset="0"/>
              </a:rPr>
              <a:t>Session 3</a:t>
            </a:r>
          </a:p>
          <a:p>
            <a:endParaRPr lang="fr-FR" sz="1000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000" b="1" dirty="0" smtClean="0">
                <a:solidFill>
                  <a:srgbClr val="003399"/>
                </a:solidFill>
                <a:latin typeface="Comic Sans MS" pitchFamily="66" charset="0"/>
              </a:rPr>
              <a:t>Module 6 : PNL</a:t>
            </a:r>
          </a:p>
          <a:p>
            <a:pPr>
              <a:buNone/>
              <a:defRPr/>
            </a:pPr>
            <a:r>
              <a:rPr lang="fr-FR" sz="1000" dirty="0" smtClean="0">
                <a:solidFill>
                  <a:srgbClr val="00B050"/>
                </a:solidFill>
                <a:latin typeface="Comic Sans MS" pitchFamily="66" charset="0"/>
              </a:rPr>
              <a:t>QUELQUES DEFINITIONS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Comment se former ?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Petite histoire de la PNL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PNL et modélisation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Qu’est ce que la PNL ?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Les propositions de la PNL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Quelques présupposés</a:t>
            </a:r>
          </a:p>
          <a:p>
            <a:pPr>
              <a:buNone/>
              <a:defRPr/>
            </a:pPr>
            <a:endParaRPr lang="fr-FR" sz="1000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pPr>
              <a:buNone/>
              <a:defRPr/>
            </a:pPr>
            <a:r>
              <a:rPr lang="fr-FR" sz="1000" dirty="0" smtClean="0">
                <a:solidFill>
                  <a:srgbClr val="00B050"/>
                </a:solidFill>
                <a:latin typeface="Comic Sans MS" pitchFamily="66" charset="0"/>
              </a:rPr>
              <a:t>EXEMPLES D’OUTILS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Définition d’un objectif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L’art du questionnement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La synchronisation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Les prédicats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Les mouvements oculaires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Les méta-modèles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Les méta-programmes</a:t>
            </a:r>
          </a:p>
          <a:p>
            <a:pPr>
              <a:defRPr/>
            </a:pP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Les outils de changement</a:t>
            </a:r>
          </a:p>
          <a:p>
            <a:endParaRPr lang="fr-FR" sz="1000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endParaRPr lang="fr-FR" sz="1000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Module 7 : </a:t>
            </a:r>
            <a:r>
              <a:rPr lang="fr-FR" sz="1000" dirty="0" err="1" smtClean="0">
                <a:solidFill>
                  <a:srgbClr val="003399"/>
                </a:solidFill>
                <a:latin typeface="Comic Sans MS" pitchFamily="66" charset="0"/>
              </a:rPr>
              <a:t>Sém</a:t>
            </a:r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. générale</a:t>
            </a:r>
          </a:p>
          <a:p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Module 8 : Synthèse systémique</a:t>
            </a:r>
          </a:p>
          <a:p>
            <a:endParaRPr lang="fr-FR" sz="1000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endParaRPr lang="fr-FR" sz="1000" b="1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000" dirty="0" smtClean="0">
                <a:solidFill>
                  <a:srgbClr val="003399"/>
                </a:solidFill>
                <a:latin typeface="Comic Sans MS" pitchFamily="66" charset="0"/>
              </a:rPr>
              <a:t>Annexes</a:t>
            </a:r>
          </a:p>
          <a:p>
            <a:endParaRPr lang="fr-FR" sz="1200" dirty="0" smtClean="0">
              <a:solidFill>
                <a:srgbClr val="0033CC"/>
              </a:solidFill>
              <a:latin typeface="Comic Sans MS" pitchFamily="66" charset="0"/>
              <a:sym typeface="Webdings"/>
            </a:endParaRPr>
          </a:p>
        </p:txBody>
      </p:sp>
    </p:spTree>
    <p:extLst>
      <p:ext uri="{BB962C8B-B14F-4D97-AF65-F5344CB8AC3E}">
        <p14:creationId xmlns:p14="http://schemas.microsoft.com/office/powerpoint/2010/main" val="2340699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02BA39-B506-4418-BAF0-FDC7216903FD}" type="slidenum">
              <a:rPr lang="fr-FR" smtClean="0"/>
              <a:pPr/>
              <a:t>10</a:t>
            </a:fld>
            <a:endParaRPr lang="fr-FR" smtClean="0"/>
          </a:p>
        </p:txBody>
      </p:sp>
      <p:sp>
        <p:nvSpPr>
          <p:cNvPr id="4" name="ZoneTexte 3"/>
          <p:cNvSpPr txBox="1"/>
          <p:nvPr/>
        </p:nvSpPr>
        <p:spPr>
          <a:xfrm>
            <a:off x="2547938" y="1628775"/>
            <a:ext cx="4198937" cy="1938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6000" cap="all" dirty="0">
                <a:solidFill>
                  <a:srgbClr val="003399"/>
                </a:solidFill>
                <a:latin typeface="Comic Sans MS" pitchFamily="66" charset="0"/>
              </a:rPr>
              <a:t>Identité</a:t>
            </a:r>
          </a:p>
          <a:p>
            <a:pPr algn="ctr">
              <a:defRPr/>
            </a:pPr>
            <a:r>
              <a:rPr lang="fr-FR" sz="6000" cap="all" dirty="0">
                <a:solidFill>
                  <a:srgbClr val="003399"/>
                </a:solidFill>
                <a:latin typeface="Comic Sans MS" pitchFamily="66" charset="0"/>
              </a:rPr>
              <a:t>Rôle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824820" y="3573016"/>
            <a:ext cx="3449662" cy="16312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000" i="1" dirty="0">
                <a:solidFill>
                  <a:srgbClr val="003399"/>
                </a:solidFill>
              </a:rPr>
              <a:t>Qui ?</a:t>
            </a:r>
          </a:p>
          <a:p>
            <a:pPr algn="ctr">
              <a:defRPr/>
            </a:pPr>
            <a:r>
              <a:rPr lang="fr-FR" sz="2000" i="1" dirty="0">
                <a:solidFill>
                  <a:srgbClr val="003399"/>
                </a:solidFill>
              </a:rPr>
              <a:t>Qui es-tu dans le problème ?</a:t>
            </a:r>
          </a:p>
          <a:p>
            <a:pPr algn="ctr">
              <a:defRPr/>
            </a:pPr>
            <a:r>
              <a:rPr lang="fr-FR" sz="2000" i="1" dirty="0">
                <a:solidFill>
                  <a:srgbClr val="003399"/>
                </a:solidFill>
              </a:rPr>
              <a:t>Quel est ton rôle dans le problème ?</a:t>
            </a:r>
          </a:p>
          <a:p>
            <a:pPr algn="ctr">
              <a:defRPr/>
            </a:pPr>
            <a:endParaRPr lang="fr-FR" sz="2000" i="1" dirty="0">
              <a:solidFill>
                <a:srgbClr val="003399"/>
              </a:solidFill>
            </a:endParaRPr>
          </a:p>
          <a:p>
            <a:pPr algn="ctr">
              <a:defRPr/>
            </a:pPr>
            <a:r>
              <a:rPr lang="fr-FR" sz="2000" i="1" dirty="0">
                <a:solidFill>
                  <a:srgbClr val="003399"/>
                </a:solidFill>
              </a:rPr>
              <a:t>Utiliser le verbe </a:t>
            </a:r>
            <a:r>
              <a:rPr lang="fr-FR" sz="2000" i="1" cap="all" dirty="0">
                <a:solidFill>
                  <a:srgbClr val="003399"/>
                </a:solidFill>
              </a:rPr>
              <a:t>être</a:t>
            </a:r>
            <a:r>
              <a:rPr lang="fr-FR" sz="2000" i="1" dirty="0">
                <a:solidFill>
                  <a:srgbClr val="003399"/>
                </a:solidFill>
              </a:rPr>
              <a:t> : « Je suis... »</a:t>
            </a:r>
          </a:p>
        </p:txBody>
      </p:sp>
    </p:spTree>
    <p:extLst>
      <p:ext uri="{BB962C8B-B14F-4D97-AF65-F5344CB8AC3E}">
        <p14:creationId xmlns:p14="http://schemas.microsoft.com/office/powerpoint/2010/main" val="370371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095D0A-A5A3-4579-B846-CE3227609D27}" type="slidenum">
              <a:rPr lang="fr-FR" smtClean="0"/>
              <a:pPr/>
              <a:t>11</a:t>
            </a:fld>
            <a:endParaRPr lang="fr-FR" smtClean="0"/>
          </a:p>
        </p:txBody>
      </p:sp>
      <p:sp>
        <p:nvSpPr>
          <p:cNvPr id="4" name="ZoneTexte 3"/>
          <p:cNvSpPr txBox="1"/>
          <p:nvPr/>
        </p:nvSpPr>
        <p:spPr>
          <a:xfrm>
            <a:off x="2606675" y="1268413"/>
            <a:ext cx="4083050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6000" cap="all" dirty="0">
                <a:solidFill>
                  <a:srgbClr val="003399"/>
                </a:solidFill>
                <a:latin typeface="Comic Sans MS" pitchFamily="66" charset="0"/>
              </a:rPr>
              <a:t>MISSION</a:t>
            </a:r>
          </a:p>
          <a:p>
            <a:pPr algn="ctr">
              <a:defRPr/>
            </a:pPr>
            <a:r>
              <a:rPr lang="fr-FR" sz="6000" cap="all" dirty="0">
                <a:solidFill>
                  <a:srgbClr val="003399"/>
                </a:solidFill>
                <a:latin typeface="Comic Sans MS" pitchFamily="66" charset="0"/>
              </a:rPr>
              <a:t>finalité</a:t>
            </a:r>
          </a:p>
        </p:txBody>
      </p:sp>
      <p:sp>
        <p:nvSpPr>
          <p:cNvPr id="77828" name="ZoneTexte 4"/>
          <p:cNvSpPr txBox="1">
            <a:spLocks noChangeArrowheads="1"/>
          </p:cNvSpPr>
          <p:nvPr/>
        </p:nvSpPr>
        <p:spPr bwMode="auto">
          <a:xfrm>
            <a:off x="3257969" y="3357563"/>
            <a:ext cx="252646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000" i="1" dirty="0">
                <a:solidFill>
                  <a:srgbClr val="003399"/>
                </a:solidFill>
              </a:rPr>
              <a:t>Vision Sens</a:t>
            </a:r>
          </a:p>
          <a:p>
            <a:pPr algn="ctr"/>
            <a:r>
              <a:rPr lang="fr-FR" sz="2000" i="1" dirty="0">
                <a:solidFill>
                  <a:srgbClr val="003399"/>
                </a:solidFill>
              </a:rPr>
              <a:t>Pourquoi d’Autres ?</a:t>
            </a:r>
          </a:p>
          <a:p>
            <a:pPr algn="ctr"/>
            <a:r>
              <a:rPr lang="fr-FR" sz="2000" i="1" dirty="0">
                <a:solidFill>
                  <a:srgbClr val="003399"/>
                </a:solidFill>
              </a:rPr>
              <a:t>Où cela mène t-il ?</a:t>
            </a:r>
          </a:p>
          <a:p>
            <a:pPr algn="ctr"/>
            <a:r>
              <a:rPr lang="fr-FR" sz="2000" i="1" dirty="0">
                <a:solidFill>
                  <a:srgbClr val="003399"/>
                </a:solidFill>
              </a:rPr>
              <a:t>Pourquoi sommes-nous ici ?</a:t>
            </a:r>
          </a:p>
          <a:p>
            <a:pPr algn="ctr"/>
            <a:r>
              <a:rPr lang="fr-FR" sz="2000" i="1" dirty="0">
                <a:solidFill>
                  <a:srgbClr val="003399"/>
                </a:solidFill>
              </a:rPr>
              <a:t>A quoi suis-je utile ?</a:t>
            </a:r>
          </a:p>
          <a:p>
            <a:pPr algn="ctr"/>
            <a:r>
              <a:rPr lang="fr-FR" sz="2000" i="1" dirty="0">
                <a:solidFill>
                  <a:srgbClr val="003399"/>
                </a:solidFill>
              </a:rPr>
              <a:t>Qui d’Autre est concerné ?</a:t>
            </a:r>
          </a:p>
        </p:txBody>
      </p:sp>
    </p:spTree>
    <p:extLst>
      <p:ext uri="{BB962C8B-B14F-4D97-AF65-F5344CB8AC3E}">
        <p14:creationId xmlns:p14="http://schemas.microsoft.com/office/powerpoint/2010/main" val="226324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013638"/>
              </p:ext>
            </p:extLst>
          </p:nvPr>
        </p:nvGraphicFramePr>
        <p:xfrm>
          <a:off x="395538" y="188637"/>
          <a:ext cx="8496943" cy="602801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344114"/>
                <a:gridCol w="3831432"/>
                <a:gridCol w="3321397"/>
              </a:tblGrid>
              <a:tr h="399713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Niveau</a:t>
                      </a:r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Limitations</a:t>
                      </a:r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Ressources</a:t>
                      </a:r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050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Environnement</a:t>
                      </a:r>
                      <a:endParaRPr lang="fr-FR" sz="1000" dirty="0" smtClean="0">
                        <a:solidFill>
                          <a:srgbClr val="003399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050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Comportement</a:t>
                      </a:r>
                      <a:endParaRPr lang="fr-FR" sz="1000" dirty="0">
                        <a:solidFill>
                          <a:srgbClr val="003399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050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Capacités</a:t>
                      </a:r>
                      <a:endParaRPr lang="fr-FR" sz="1000" dirty="0">
                        <a:solidFill>
                          <a:srgbClr val="003399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050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Croyances, valeurs</a:t>
                      </a:r>
                      <a:endParaRPr lang="fr-FR" sz="1000" dirty="0">
                        <a:solidFill>
                          <a:srgbClr val="003399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050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Identité</a:t>
                      </a:r>
                      <a:endParaRPr lang="fr-FR" sz="1000" dirty="0">
                        <a:solidFill>
                          <a:srgbClr val="003399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050"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Spirituel</a:t>
                      </a:r>
                      <a:endParaRPr lang="fr-FR" sz="1000" dirty="0">
                        <a:solidFill>
                          <a:srgbClr val="003399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 smtClean="0"/>
                    </a:p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BC71309-341E-4CA9-AB09-B61A1A13DE73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8" name="Espace réservé du pied de page 5"/>
          <p:cNvSpPr txBox="1">
            <a:spLocks/>
          </p:cNvSpPr>
          <p:nvPr/>
        </p:nvSpPr>
        <p:spPr>
          <a:xfrm>
            <a:off x="1763688" y="6448251"/>
            <a:ext cx="6048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ebdings"/>
              </a:rPr>
              <a:t>       </a:t>
            </a:r>
            <a:r>
              <a:rPr kumimoji="0" lang="fr-FR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Meta Sophia   -   Formation en Coaching Existentiel – Elie GUEZ – Février/Mars 2012</a:t>
            </a:r>
            <a:endParaRPr kumimoji="0" lang="fr-FR" sz="1000" b="0" i="1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bandeau metasophia laurent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8" name="Rectangle 15"/>
          <p:cNvSpPr>
            <a:spLocks noChangeArrowheads="1"/>
          </p:cNvSpPr>
          <p:nvPr/>
        </p:nvSpPr>
        <p:spPr bwMode="auto">
          <a:xfrm>
            <a:off x="179512" y="548680"/>
            <a:ext cx="820883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003399"/>
                </a:solidFill>
                <a:latin typeface="Comic Sans MS" pitchFamily="66" charset="0"/>
              </a:rPr>
              <a:t>Niveau 1 : Contexte</a:t>
            </a:r>
          </a:p>
          <a:p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Où en êtes-vous ?</a:t>
            </a:r>
          </a:p>
          <a:p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Que voulez-vous ?</a:t>
            </a:r>
          </a:p>
          <a:p>
            <a:endParaRPr lang="fr-FR" sz="1400" dirty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400" b="1" dirty="0">
                <a:solidFill>
                  <a:srgbClr val="003399"/>
                </a:solidFill>
                <a:latin typeface="Comic Sans MS" pitchFamily="66" charset="0"/>
              </a:rPr>
              <a:t>Niveau 2 : Comportements</a:t>
            </a:r>
          </a:p>
          <a:p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Quels sont vos comportements actuels ?</a:t>
            </a:r>
          </a:p>
          <a:p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Quels comportements spécifiques devez-vous avoir ou apprendre pour réaliser ce que vous voulez ?</a:t>
            </a:r>
          </a:p>
          <a:p>
            <a:endParaRPr lang="fr-FR" sz="1400" dirty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400" b="1" dirty="0">
                <a:solidFill>
                  <a:srgbClr val="003399"/>
                </a:solidFill>
                <a:latin typeface="Comic Sans MS" pitchFamily="66" charset="0"/>
              </a:rPr>
              <a:t>Niveau 3 : Capacités</a:t>
            </a:r>
          </a:p>
          <a:p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De quelles ressources et compétences avez-vous besoin pour générer les comportements les plus adaptés à ce que vous recherchez ?</a:t>
            </a:r>
          </a:p>
          <a:p>
            <a:endParaRPr lang="fr-FR" sz="1400" dirty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400" b="1" dirty="0">
                <a:solidFill>
                  <a:srgbClr val="003399"/>
                </a:solidFill>
                <a:latin typeface="Comic Sans MS" pitchFamily="66" charset="0"/>
              </a:rPr>
              <a:t>Niveau 4 : Valeurs et Croyances</a:t>
            </a:r>
          </a:p>
          <a:p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Quelles valeurs devez-vous adopter ? </a:t>
            </a:r>
          </a:p>
          <a:p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Que devez-vous croire sur vous-même et sur le Monde pour avoir toutes les chances de réussir ?</a:t>
            </a:r>
          </a:p>
          <a:p>
            <a:endParaRPr lang="fr-FR" sz="1400" b="1" dirty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400" b="1" dirty="0">
                <a:solidFill>
                  <a:srgbClr val="003399"/>
                </a:solidFill>
                <a:latin typeface="Comic Sans MS" pitchFamily="66" charset="0"/>
              </a:rPr>
              <a:t>Niveau 5 : Identité</a:t>
            </a:r>
          </a:p>
          <a:p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Qui êtes-vous, au fond, pour réunir ces valeurs, ces croyances, ces capacités, ces comportements ?</a:t>
            </a:r>
          </a:p>
          <a:p>
            <a:endParaRPr lang="fr-FR" sz="1400" dirty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400" b="1" dirty="0">
                <a:solidFill>
                  <a:srgbClr val="003399"/>
                </a:solidFill>
                <a:latin typeface="Comic Sans MS" pitchFamily="66" charset="0"/>
              </a:rPr>
              <a:t>Niveau 6 : Mission</a:t>
            </a:r>
          </a:p>
          <a:p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Quelle est votre raison d’être ?</a:t>
            </a:r>
          </a:p>
          <a:p>
            <a:r>
              <a:rPr lang="fr-FR" sz="1400" dirty="0">
                <a:solidFill>
                  <a:srgbClr val="003399"/>
                </a:solidFill>
                <a:latin typeface="Comic Sans MS" pitchFamily="66" charset="0"/>
              </a:rPr>
              <a:t>Que voulez-vous accomplir dans le Monde ?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BC71309-341E-4CA9-AB09-B61A1A13DE73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4" name="Espace réservé du pied de page 5"/>
          <p:cNvSpPr txBox="1">
            <a:spLocks/>
          </p:cNvSpPr>
          <p:nvPr/>
        </p:nvSpPr>
        <p:spPr>
          <a:xfrm>
            <a:off x="1763688" y="6448251"/>
            <a:ext cx="6048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ebdings"/>
              </a:rPr>
              <a:t>       </a:t>
            </a:r>
            <a:r>
              <a:rPr kumimoji="0" lang="fr-FR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Meta Sophia   -   Formation en Coaching Existentiel – Elie GUEZ – Février/Mars 2012</a:t>
            </a:r>
            <a:endParaRPr kumimoji="0" lang="fr-FR" sz="1000" b="0" i="1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bandeau metasophia laurent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5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67544" y="54868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Tx/>
              <a:buAutoNum type="arabicParenR"/>
              <a:defRPr/>
            </a:pPr>
            <a:r>
              <a:rPr lang="fr-FR" sz="1600" b="1" dirty="0" smtClean="0">
                <a:solidFill>
                  <a:srgbClr val="00B050"/>
                </a:solidFill>
                <a:latin typeface="Comic Sans MS" pitchFamily="66" charset="0"/>
              </a:rPr>
              <a:t>Environnement</a:t>
            </a:r>
            <a:endParaRPr lang="fr-FR" sz="1600" b="1" dirty="0">
              <a:solidFill>
                <a:srgbClr val="00B050"/>
              </a:solidFill>
              <a:latin typeface="Comic Sans MS" pitchFamily="66" charset="0"/>
            </a:endParaRPr>
          </a:p>
          <a:p>
            <a:pPr marL="228600" indent="-228600">
              <a:defRPr/>
            </a:pPr>
            <a:r>
              <a:rPr lang="fr-FR" sz="1600" dirty="0">
                <a:solidFill>
                  <a:srgbClr val="00B050"/>
                </a:solidFill>
                <a:latin typeface="Comic Sans MS" pitchFamily="66" charset="0"/>
              </a:rPr>
              <a:t>Mettre en évidence les croyances sur l’environnement qui sont déterminantes.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Dans quel environnement es-tu ?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Où ? Quand ? Avec qui ? A qui ou à quoi réagissez-vous ?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 croyez-vous, à propos de votre environnement, de votre Objectif ?</a:t>
            </a:r>
          </a:p>
          <a:p>
            <a:pPr marL="228600" indent="-228600">
              <a:defRPr/>
            </a:pPr>
            <a:endParaRPr lang="fr-FR" sz="1600" dirty="0">
              <a:solidFill>
                <a:srgbClr val="003399"/>
              </a:solidFill>
              <a:latin typeface="Comic Sans MS" pitchFamily="66" charset="0"/>
            </a:endParaRPr>
          </a:p>
          <a:p>
            <a:pPr marL="228600" indent="-228600">
              <a:defRPr/>
            </a:pPr>
            <a:r>
              <a:rPr lang="fr-FR" sz="1600" b="1" dirty="0">
                <a:solidFill>
                  <a:srgbClr val="00B050"/>
                </a:solidFill>
                <a:latin typeface="Comic Sans MS" pitchFamily="66" charset="0"/>
              </a:rPr>
              <a:t>2) Comportement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B050"/>
                </a:solidFill>
                <a:latin typeface="Comic Sans MS" pitchFamily="66" charset="0"/>
              </a:rPr>
              <a:t>Mettre en évidence les croyances sur le comportement liées à l’Objectif.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Quels sont les comportements ou les actions en jeu ? (Quoi précisément ?)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 croyez-vous à propos des actions et des comportements que vous allez mettre en place pour atteindre votre Objectif ?</a:t>
            </a:r>
          </a:p>
          <a:p>
            <a:pPr marL="228600" indent="-228600">
              <a:defRPr/>
            </a:pPr>
            <a:endParaRPr lang="fr-FR" sz="1600" dirty="0">
              <a:solidFill>
                <a:srgbClr val="00B050"/>
              </a:solidFill>
              <a:latin typeface="Comic Sans MS" pitchFamily="66" charset="0"/>
            </a:endParaRPr>
          </a:p>
          <a:p>
            <a:pPr marL="228600" indent="-228600">
              <a:defRPr/>
            </a:pPr>
            <a:r>
              <a:rPr lang="fr-FR" sz="1600" b="1" dirty="0">
                <a:solidFill>
                  <a:srgbClr val="00B050"/>
                </a:solidFill>
                <a:latin typeface="Comic Sans MS" pitchFamily="66" charset="0"/>
              </a:rPr>
              <a:t>3) Capacité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B050"/>
                </a:solidFill>
                <a:latin typeface="Comic Sans MS" pitchFamily="66" charset="0"/>
              </a:rPr>
              <a:t>Mettre en évidence les croyances sur les capacités, sur les capacités, les stratégies et les plans par rapport à l’Objectif.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Quelles sont les compétences/incompétences, capacités/incapacités, les plans, les stratégies à mettre en œuvre ? Comment ? Quelles sont les étapes ? Qu’est ce qui se passe nécessairement ? Etc.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 croyez-vous à propos des compétences/incompétences que vous avez pour atteindre cet Objectif ?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 croyez-vous à propos des plans et des stratégies que vous allez mettre en œuvre ?</a:t>
            </a:r>
          </a:p>
        </p:txBody>
      </p:sp>
      <p:sp>
        <p:nvSpPr>
          <p:cNvPr id="7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BC71309-341E-4CA9-AB09-B61A1A13DE7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8" name="Espace réservé du pied de page 5"/>
          <p:cNvSpPr txBox="1">
            <a:spLocks/>
          </p:cNvSpPr>
          <p:nvPr/>
        </p:nvSpPr>
        <p:spPr>
          <a:xfrm>
            <a:off x="1763688" y="6448251"/>
            <a:ext cx="6048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ebdings"/>
              </a:rPr>
              <a:t>       </a:t>
            </a:r>
            <a:r>
              <a:rPr kumimoji="0" lang="fr-FR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Meta Sophia   -   Formation en Coaching Existentiel – Elie GUEZ – Février/Mars 2012</a:t>
            </a:r>
            <a:endParaRPr kumimoji="0" lang="fr-FR" sz="1000" b="0" i="1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bandeau metasophia laurent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39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11560" y="548680"/>
            <a:ext cx="835292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defRPr/>
            </a:pPr>
            <a:r>
              <a:rPr lang="fr-FR" sz="1600" b="1" dirty="0">
                <a:solidFill>
                  <a:srgbClr val="00B050"/>
                </a:solidFill>
                <a:latin typeface="Comic Sans MS" pitchFamily="66" charset="0"/>
              </a:rPr>
              <a:t>4) Croyance / Valeur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B050"/>
                </a:solidFill>
                <a:latin typeface="Comic Sans MS" pitchFamily="66" charset="0"/>
              </a:rPr>
              <a:t>Mettre en évidence les références morales, sociales ou éthiques et les présuppositions.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Quelles sont les croyances ou valeurs en jeu ?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Quelles sont les croyances qui vous limitent ? 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Quelles sont les valeurs qui sont bousculées ou niées ?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Quelles sont les valeurs importantes pour vous dans la poursuite de cet Objectif ?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Quelles croyances vous guident lorsque vous progressez vers votre Objectif ?</a:t>
            </a:r>
          </a:p>
          <a:p>
            <a:pPr marL="228600" indent="-228600">
              <a:defRPr/>
            </a:pPr>
            <a:endParaRPr lang="fr-FR" sz="1600" dirty="0">
              <a:solidFill>
                <a:srgbClr val="003399"/>
              </a:solidFill>
              <a:latin typeface="Comic Sans MS" pitchFamily="66" charset="0"/>
            </a:endParaRPr>
          </a:p>
          <a:p>
            <a:pPr marL="228600" indent="-228600">
              <a:defRPr/>
            </a:pPr>
            <a:r>
              <a:rPr lang="fr-FR" sz="1600" b="1" dirty="0">
                <a:solidFill>
                  <a:srgbClr val="00B050"/>
                </a:solidFill>
                <a:latin typeface="Comic Sans MS" pitchFamily="66" charset="0"/>
              </a:rPr>
              <a:t>5) Identité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B050"/>
                </a:solidFill>
                <a:latin typeface="Comic Sans MS" pitchFamily="66" charset="0"/>
              </a:rPr>
              <a:t>Mettre en évidence les croyances sur l’identité ou le rôle adopté pour avancer vers l’Objectif.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Qui êtes-vous quand vous progressez vers votre Objectif ? 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Quel est votre rôle ?</a:t>
            </a:r>
          </a:p>
          <a:p>
            <a:pPr marL="228600" indent="-228600">
              <a:defRPr/>
            </a:pPr>
            <a:endParaRPr lang="fr-FR" sz="1600" dirty="0">
              <a:solidFill>
                <a:srgbClr val="003399"/>
              </a:solidFill>
              <a:latin typeface="Comic Sans MS" pitchFamily="66" charset="0"/>
            </a:endParaRPr>
          </a:p>
          <a:p>
            <a:pPr marL="228600" indent="-228600">
              <a:defRPr/>
            </a:pPr>
            <a:r>
              <a:rPr lang="fr-FR" sz="1600" b="1" dirty="0">
                <a:solidFill>
                  <a:srgbClr val="00B050"/>
                </a:solidFill>
                <a:latin typeface="Comic Sans MS" pitchFamily="66" charset="0"/>
              </a:rPr>
              <a:t>6) Spirituel - Trans-personnel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A quoi et à qui êtes-vous relié ?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Quelle est votre vision sur votre mission ? 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Quel est le sens global de tout cela ? 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Au service de quoi et de qui êtes-vous ? </a:t>
            </a: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Qu’est ce qui vous dépasse et vous </a:t>
            </a:r>
            <a:r>
              <a:rPr lang="fr-FR" sz="1600" dirty="0" smtClean="0">
                <a:solidFill>
                  <a:srgbClr val="003399"/>
                </a:solidFill>
                <a:latin typeface="Comic Sans MS" pitchFamily="66" charset="0"/>
              </a:rPr>
              <a:t>englobe </a:t>
            </a: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?</a:t>
            </a:r>
          </a:p>
          <a:p>
            <a:pPr marL="228600" indent="-228600">
              <a:defRPr/>
            </a:pPr>
            <a:endParaRPr lang="fr-FR" sz="1600" dirty="0">
              <a:solidFill>
                <a:srgbClr val="003399"/>
              </a:solidFill>
              <a:latin typeface="Comic Sans MS" pitchFamily="66" charset="0"/>
            </a:endParaRPr>
          </a:p>
          <a:p>
            <a:pPr marL="228600" indent="-228600">
              <a:defRPr/>
            </a:pP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Ancrer l’état correspondant.</a:t>
            </a:r>
          </a:p>
          <a:p>
            <a:pPr marL="228600" indent="-228600">
              <a:defRPr/>
            </a:pPr>
            <a:endParaRPr lang="fr-FR" sz="1400" dirty="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7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BC71309-341E-4CA9-AB09-B61A1A13DE7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8" name="Espace réservé du pied de page 5"/>
          <p:cNvSpPr txBox="1">
            <a:spLocks/>
          </p:cNvSpPr>
          <p:nvPr/>
        </p:nvSpPr>
        <p:spPr>
          <a:xfrm>
            <a:off x="1763688" y="6448251"/>
            <a:ext cx="6048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ebdings"/>
              </a:rPr>
              <a:t>       </a:t>
            </a:r>
            <a:r>
              <a:rPr kumimoji="0" lang="fr-FR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Meta Sophia   -   Formation en Coaching Existentiel – Elie GUEZ – Février/Mars 2012</a:t>
            </a:r>
            <a:endParaRPr kumimoji="0" lang="fr-FR" sz="1000" b="0" i="1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bandeau metasophia laurent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  <p:sp>
        <p:nvSpPr>
          <p:cNvPr id="14" name="Organigramme : Opération manuelle 13"/>
          <p:cNvSpPr/>
          <p:nvPr/>
        </p:nvSpPr>
        <p:spPr>
          <a:xfrm flipV="1">
            <a:off x="6588472" y="3932709"/>
            <a:ext cx="1871663" cy="2160587"/>
          </a:xfrm>
          <a:prstGeom prst="flowChartManualOperation">
            <a:avLst/>
          </a:prstGeom>
          <a:noFill/>
          <a:ln w="12700" cmpd="sng">
            <a:solidFill>
              <a:srgbClr val="0033C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6948835" y="4293071"/>
            <a:ext cx="1150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875810" y="4651846"/>
            <a:ext cx="1296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804372" y="5012209"/>
            <a:ext cx="14398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732935" y="5372571"/>
            <a:ext cx="1582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6659910" y="5732934"/>
            <a:ext cx="17287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3"/>
          <p:cNvSpPr txBox="1">
            <a:spLocks noChangeArrowheads="1"/>
          </p:cNvSpPr>
          <p:nvPr/>
        </p:nvSpPr>
        <p:spPr bwMode="auto">
          <a:xfrm>
            <a:off x="6875810" y="3902546"/>
            <a:ext cx="1344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 dirty="0">
                <a:latin typeface="Comic Sans MS" pitchFamily="66" charset="0"/>
              </a:rPr>
              <a:t>Spirituel</a:t>
            </a:r>
          </a:p>
          <a:p>
            <a:pPr algn="ctr"/>
            <a:r>
              <a:rPr lang="fr-FR" sz="1200" dirty="0">
                <a:latin typeface="Comic Sans MS" pitchFamily="66" charset="0"/>
              </a:rPr>
              <a:t>Trans-personnel</a:t>
            </a:r>
          </a:p>
        </p:txBody>
      </p:sp>
      <p:sp>
        <p:nvSpPr>
          <p:cNvPr id="22" name="ZoneTexte 24"/>
          <p:cNvSpPr txBox="1">
            <a:spLocks noChangeArrowheads="1"/>
          </p:cNvSpPr>
          <p:nvPr/>
        </p:nvSpPr>
        <p:spPr bwMode="auto">
          <a:xfrm>
            <a:off x="7150447" y="4262909"/>
            <a:ext cx="7953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 dirty="0">
                <a:latin typeface="Comic Sans MS" pitchFamily="66" charset="0"/>
              </a:rPr>
              <a:t>Identité</a:t>
            </a:r>
            <a:br>
              <a:rPr lang="fr-FR" sz="1200" dirty="0">
                <a:latin typeface="Comic Sans MS" pitchFamily="66" charset="0"/>
              </a:rPr>
            </a:br>
            <a:r>
              <a:rPr lang="fr-FR" sz="1200" dirty="0">
                <a:latin typeface="Comic Sans MS" pitchFamily="66" charset="0"/>
              </a:rPr>
              <a:t>Rôle</a:t>
            </a:r>
          </a:p>
        </p:txBody>
      </p:sp>
      <p:sp>
        <p:nvSpPr>
          <p:cNvPr id="23" name="ZoneTexte 25"/>
          <p:cNvSpPr txBox="1">
            <a:spLocks noChangeArrowheads="1"/>
          </p:cNvSpPr>
          <p:nvPr/>
        </p:nvSpPr>
        <p:spPr bwMode="auto">
          <a:xfrm>
            <a:off x="7058372" y="4623271"/>
            <a:ext cx="835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>
                <a:latin typeface="Comic Sans MS" pitchFamily="66" charset="0"/>
              </a:rPr>
              <a:t>Croyance</a:t>
            </a:r>
          </a:p>
          <a:p>
            <a:pPr algn="ctr"/>
            <a:r>
              <a:rPr lang="fr-FR" sz="1200">
                <a:latin typeface="Comic Sans MS" pitchFamily="66" charset="0"/>
              </a:rPr>
              <a:t>Valeur</a:t>
            </a:r>
          </a:p>
        </p:txBody>
      </p:sp>
      <p:sp>
        <p:nvSpPr>
          <p:cNvPr id="24" name="ZoneTexte 26"/>
          <p:cNvSpPr txBox="1">
            <a:spLocks noChangeArrowheads="1"/>
          </p:cNvSpPr>
          <p:nvPr/>
        </p:nvSpPr>
        <p:spPr bwMode="auto">
          <a:xfrm>
            <a:off x="7105997" y="4983634"/>
            <a:ext cx="8842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>
                <a:latin typeface="Comic Sans MS" pitchFamily="66" charset="0"/>
              </a:rPr>
              <a:t>Capacité</a:t>
            </a:r>
          </a:p>
          <a:p>
            <a:pPr algn="ctr"/>
            <a:r>
              <a:rPr lang="fr-FR" sz="1200">
                <a:latin typeface="Comic Sans MS" pitchFamily="66" charset="0"/>
              </a:rPr>
              <a:t>Stratégie</a:t>
            </a:r>
          </a:p>
        </p:txBody>
      </p:sp>
      <p:sp>
        <p:nvSpPr>
          <p:cNvPr id="25" name="ZoneTexte 27"/>
          <p:cNvSpPr txBox="1">
            <a:spLocks noChangeArrowheads="1"/>
          </p:cNvSpPr>
          <p:nvPr/>
        </p:nvSpPr>
        <p:spPr bwMode="auto">
          <a:xfrm>
            <a:off x="6934547" y="5342409"/>
            <a:ext cx="1227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 dirty="0">
                <a:latin typeface="Comic Sans MS" pitchFamily="66" charset="0"/>
              </a:rPr>
              <a:t>Comportement</a:t>
            </a:r>
          </a:p>
          <a:p>
            <a:pPr algn="ctr"/>
            <a:r>
              <a:rPr lang="fr-FR" sz="1200" dirty="0">
                <a:latin typeface="Comic Sans MS" pitchFamily="66" charset="0"/>
              </a:rPr>
              <a:t>Activité</a:t>
            </a:r>
          </a:p>
        </p:txBody>
      </p:sp>
      <p:sp>
        <p:nvSpPr>
          <p:cNvPr id="26" name="ZoneTexte 28"/>
          <p:cNvSpPr txBox="1">
            <a:spLocks noChangeArrowheads="1"/>
          </p:cNvSpPr>
          <p:nvPr/>
        </p:nvSpPr>
        <p:spPr bwMode="auto">
          <a:xfrm>
            <a:off x="6929785" y="5744046"/>
            <a:ext cx="12366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200">
                <a:latin typeface="Comic Sans MS" pitchFamily="66" charset="0"/>
              </a:rPr>
              <a:t>Environnement</a:t>
            </a:r>
          </a:p>
        </p:txBody>
      </p:sp>
      <p:sp>
        <p:nvSpPr>
          <p:cNvPr id="27" name="Flèche vers le bas 26"/>
          <p:cNvSpPr/>
          <p:nvPr/>
        </p:nvSpPr>
        <p:spPr>
          <a:xfrm>
            <a:off x="8604448" y="4004518"/>
            <a:ext cx="216024" cy="2088232"/>
          </a:xfrm>
          <a:prstGeom prst="downArrow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16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4" name="Rectangle 15"/>
          <p:cNvSpPr>
            <a:spLocks noChangeArrowheads="1"/>
          </p:cNvSpPr>
          <p:nvPr/>
        </p:nvSpPr>
        <p:spPr bwMode="auto">
          <a:xfrm>
            <a:off x="179512" y="620688"/>
            <a:ext cx="871296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600" b="1" dirty="0" smtClean="0">
                <a:solidFill>
                  <a:srgbClr val="003399"/>
                </a:solidFill>
                <a:latin typeface="Comic Sans MS" pitchFamily="66" charset="0"/>
              </a:rPr>
              <a:t>IV – </a:t>
            </a:r>
            <a:r>
              <a:rPr lang="fr-FR" sz="1600" dirty="0" smtClean="0">
                <a:solidFill>
                  <a:srgbClr val="003399"/>
                </a:solidFill>
                <a:latin typeface="Comic Sans MS" pitchFamily="66" charset="0"/>
              </a:rPr>
              <a:t>Une fois que les 6 niveaux ont été explorés, le Coach demande au Coaché :</a:t>
            </a:r>
          </a:p>
          <a:p>
            <a:pPr>
              <a:defRPr/>
            </a:pPr>
            <a:r>
              <a:rPr lang="fr-FR" sz="1600" dirty="0" smtClean="0">
                <a:solidFill>
                  <a:srgbClr val="003399"/>
                </a:solidFill>
                <a:latin typeface="Comic Sans MS" pitchFamily="66" charset="0"/>
              </a:rPr>
              <a:t>« Au(x)quel(s) (de ces 6) niveau(x) un travail de recadrage ou de changement serait nécessaire pour aller vers la résolution de la difficulté ? »</a:t>
            </a:r>
          </a:p>
          <a:p>
            <a:endParaRPr lang="fr-FR" sz="1600" b="1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600" b="1" dirty="0" smtClean="0">
                <a:solidFill>
                  <a:srgbClr val="003399"/>
                </a:solidFill>
                <a:latin typeface="Comic Sans MS" pitchFamily="66" charset="0"/>
              </a:rPr>
              <a:t>V </a:t>
            </a:r>
            <a:r>
              <a:rPr lang="fr-FR" sz="1600" b="1" dirty="0">
                <a:solidFill>
                  <a:srgbClr val="003399"/>
                </a:solidFill>
                <a:latin typeface="Comic Sans MS" pitchFamily="66" charset="0"/>
              </a:rPr>
              <a:t>– </a:t>
            </a: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Le Coach propose au Coaché d’emmener les caractéristiques de l’expérience intérieure/extérieure </a:t>
            </a:r>
            <a:r>
              <a:rPr lang="fr-FR" sz="1600" i="1" dirty="0">
                <a:solidFill>
                  <a:srgbClr val="003399"/>
                </a:solidFill>
                <a:latin typeface="Comic Sans MS" pitchFamily="66" charset="0"/>
              </a:rPr>
              <a:t>(le Sens / la Direction / l’Energie expérimentés au niveau Spirituel) </a:t>
            </a: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vers le(s) niveau(x) identifié(s) en IV.</a:t>
            </a:r>
          </a:p>
          <a:p>
            <a:r>
              <a:rPr lang="fr-FR" sz="1600" i="1" dirty="0">
                <a:solidFill>
                  <a:srgbClr val="003399"/>
                </a:solidFill>
                <a:latin typeface="Comic Sans MS" pitchFamily="66" charset="0"/>
              </a:rPr>
              <a:t>Quelle  nouvelle Vision a-t-il ...?</a:t>
            </a:r>
          </a:p>
          <a:p>
            <a:endParaRPr lang="fr-FR" sz="1600" dirty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600" b="1" dirty="0">
                <a:solidFill>
                  <a:srgbClr val="003399"/>
                </a:solidFill>
                <a:latin typeface="Comic Sans MS" pitchFamily="66" charset="0"/>
              </a:rPr>
              <a:t>VI – </a:t>
            </a: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Pour finir, le Coach propose au Coaché de revenir tour à tour  dans les différents Espaces,  cette fois-ci en partant du Spirituel pour aller vers l’Environnement : Identité, Croyance, Capacité, Comportement puis, pour finir, Environnement. </a:t>
            </a:r>
          </a:p>
          <a:p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Le Coach propose au Coaché d’emmener dans chaque Espace le Sens de la Vision et de la Mission et de laisser se transformer son expérience dans chacun de ces Espaces.</a:t>
            </a:r>
          </a:p>
          <a:p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A chaque niveau, le Coach repose une des questions appropriées  et vérifie l’intégration du changement chez le Coaché.</a:t>
            </a:r>
          </a:p>
          <a:p>
            <a:endParaRPr lang="fr-FR" sz="1600" dirty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600" b="1" dirty="0">
                <a:solidFill>
                  <a:srgbClr val="003399"/>
                </a:solidFill>
                <a:latin typeface="Comic Sans MS" pitchFamily="66" charset="0"/>
              </a:rPr>
              <a:t>V – </a:t>
            </a:r>
            <a:r>
              <a:rPr lang="fr-FR" sz="1600" dirty="0">
                <a:solidFill>
                  <a:srgbClr val="003399"/>
                </a:solidFill>
                <a:latin typeface="Comic Sans MS" pitchFamily="66" charset="0"/>
              </a:rPr>
              <a:t>Le Coach demande au Coaché s’il a perçu une évolution dans ses croyances limitantes ?</a:t>
            </a:r>
          </a:p>
        </p:txBody>
      </p:sp>
      <p:sp>
        <p:nvSpPr>
          <p:cNvPr id="70680" name="ZoneTexte 30"/>
          <p:cNvSpPr txBox="1">
            <a:spLocks noChangeArrowheads="1"/>
          </p:cNvSpPr>
          <p:nvPr/>
        </p:nvSpPr>
        <p:spPr bwMode="auto">
          <a:xfrm>
            <a:off x="7452320" y="5559450"/>
            <a:ext cx="1300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r-FR" sz="1200" b="1" dirty="0">
                <a:solidFill>
                  <a:srgbClr val="00B050"/>
                </a:solidFill>
                <a:latin typeface="Comic Sans MS" pitchFamily="66" charset="0"/>
              </a:rPr>
              <a:t>Feuille de l’Observateur</a:t>
            </a:r>
          </a:p>
        </p:txBody>
      </p:sp>
      <p:sp>
        <p:nvSpPr>
          <p:cNvPr id="32" name="Flèche droite à entaille 31"/>
          <p:cNvSpPr/>
          <p:nvPr/>
        </p:nvSpPr>
        <p:spPr>
          <a:xfrm>
            <a:off x="8176220" y="6021412"/>
            <a:ext cx="576262" cy="215900"/>
          </a:xfrm>
          <a:prstGeom prst="notchedRightArrow">
            <a:avLst/>
          </a:prstGeom>
          <a:solidFill>
            <a:srgbClr val="00B050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BC71309-341E-4CA9-AB09-B61A1A13DE7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24" name="Espace réservé du pied de page 5"/>
          <p:cNvSpPr txBox="1">
            <a:spLocks/>
          </p:cNvSpPr>
          <p:nvPr/>
        </p:nvSpPr>
        <p:spPr>
          <a:xfrm>
            <a:off x="1763688" y="6448251"/>
            <a:ext cx="6048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ebdings"/>
              </a:rPr>
              <a:t>       </a:t>
            </a:r>
            <a:r>
              <a:rPr kumimoji="0" lang="fr-FR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Meta Sophia   -   Formation en Coaching Existentiel – Elie GUEZ – Février/Mars 2012</a:t>
            </a:r>
            <a:endParaRPr kumimoji="0" lang="fr-FR" sz="1000" b="0" i="1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 25" descr="bandeau metasophia laurent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0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5B784B-E057-485A-AD30-D7FC54EFEFF5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72707" name="ZoneTexte 3"/>
          <p:cNvSpPr txBox="1">
            <a:spLocks noChangeArrowheads="1"/>
          </p:cNvSpPr>
          <p:nvPr/>
        </p:nvSpPr>
        <p:spPr bwMode="auto">
          <a:xfrm>
            <a:off x="868363" y="2197100"/>
            <a:ext cx="73040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6000" dirty="0">
                <a:solidFill>
                  <a:srgbClr val="003399"/>
                </a:solidFill>
                <a:latin typeface="Comic Sans MS" pitchFamily="66" charset="0"/>
              </a:rPr>
              <a:t>ENVIRONNEMENT</a:t>
            </a:r>
          </a:p>
        </p:txBody>
      </p:sp>
      <p:sp>
        <p:nvSpPr>
          <p:cNvPr id="72708" name="ZoneTexte 4"/>
          <p:cNvSpPr txBox="1">
            <a:spLocks noChangeArrowheads="1"/>
          </p:cNvSpPr>
          <p:nvPr/>
        </p:nvSpPr>
        <p:spPr bwMode="auto">
          <a:xfrm>
            <a:off x="2699792" y="3645024"/>
            <a:ext cx="33890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i="1" dirty="0">
                <a:solidFill>
                  <a:srgbClr val="003399"/>
                </a:solidFill>
              </a:rPr>
              <a:t>Où ?  Quand ?  Avec qui ?  A qui ?</a:t>
            </a:r>
          </a:p>
        </p:txBody>
      </p:sp>
    </p:spTree>
    <p:extLst>
      <p:ext uri="{BB962C8B-B14F-4D97-AF65-F5344CB8AC3E}">
        <p14:creationId xmlns:p14="http://schemas.microsoft.com/office/powerpoint/2010/main" val="390019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719401-A504-4CC4-B63D-9F2399CA87E2}" type="slidenum">
              <a:rPr lang="fr-FR" smtClean="0"/>
              <a:pPr/>
              <a:t>7</a:t>
            </a:fld>
            <a:endParaRPr lang="fr-FR" smtClean="0"/>
          </a:p>
        </p:txBody>
      </p:sp>
      <p:sp>
        <p:nvSpPr>
          <p:cNvPr id="73731" name="ZoneTexte 3"/>
          <p:cNvSpPr txBox="1">
            <a:spLocks noChangeArrowheads="1"/>
          </p:cNvSpPr>
          <p:nvPr/>
        </p:nvSpPr>
        <p:spPr bwMode="auto">
          <a:xfrm>
            <a:off x="1216025" y="2197100"/>
            <a:ext cx="67405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6000" dirty="0">
                <a:solidFill>
                  <a:srgbClr val="003399"/>
                </a:solidFill>
                <a:latin typeface="Comic Sans MS" pitchFamily="66" charset="0"/>
              </a:rPr>
              <a:t>COMPORTEMENT</a:t>
            </a:r>
          </a:p>
        </p:txBody>
      </p:sp>
      <p:sp>
        <p:nvSpPr>
          <p:cNvPr id="73732" name="ZoneTexte 4"/>
          <p:cNvSpPr txBox="1">
            <a:spLocks noChangeArrowheads="1"/>
          </p:cNvSpPr>
          <p:nvPr/>
        </p:nvSpPr>
        <p:spPr bwMode="auto">
          <a:xfrm>
            <a:off x="3064907" y="3429000"/>
            <a:ext cx="308289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000" i="1" dirty="0">
                <a:solidFill>
                  <a:srgbClr val="003399"/>
                </a:solidFill>
              </a:rPr>
              <a:t>FAIRE</a:t>
            </a:r>
          </a:p>
          <a:p>
            <a:pPr algn="ctr"/>
            <a:r>
              <a:rPr lang="fr-FR" sz="2000" i="1" dirty="0">
                <a:solidFill>
                  <a:srgbClr val="003399"/>
                </a:solidFill>
              </a:rPr>
              <a:t>Quoi ? </a:t>
            </a:r>
          </a:p>
          <a:p>
            <a:pPr algn="ctr"/>
            <a:r>
              <a:rPr lang="fr-FR" sz="2000" i="1" dirty="0">
                <a:solidFill>
                  <a:srgbClr val="003399"/>
                </a:solidFill>
              </a:rPr>
              <a:t>Qu’est ce qui est fait précisément ?</a:t>
            </a:r>
          </a:p>
        </p:txBody>
      </p:sp>
    </p:spTree>
    <p:extLst>
      <p:ext uri="{BB962C8B-B14F-4D97-AF65-F5344CB8AC3E}">
        <p14:creationId xmlns:p14="http://schemas.microsoft.com/office/powerpoint/2010/main" val="29665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0BE530-5B2F-4C26-AB89-61797ADE9D83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4" name="ZoneTexte 3"/>
          <p:cNvSpPr txBox="1"/>
          <p:nvPr/>
        </p:nvSpPr>
        <p:spPr>
          <a:xfrm>
            <a:off x="2014538" y="1844675"/>
            <a:ext cx="5248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6000" dirty="0">
                <a:solidFill>
                  <a:srgbClr val="003399"/>
                </a:solidFill>
                <a:latin typeface="Comic Sans MS" pitchFamily="66" charset="0"/>
              </a:rPr>
              <a:t>CAPACITES</a:t>
            </a:r>
          </a:p>
          <a:p>
            <a:pPr algn="ctr">
              <a:defRPr/>
            </a:pPr>
            <a:r>
              <a:rPr lang="fr-FR" sz="6000" cap="all" dirty="0">
                <a:solidFill>
                  <a:srgbClr val="003399"/>
                </a:solidFill>
                <a:latin typeface="Comic Sans MS" pitchFamily="66" charset="0"/>
              </a:rPr>
              <a:t>stratégies</a:t>
            </a:r>
          </a:p>
        </p:txBody>
      </p:sp>
      <p:sp>
        <p:nvSpPr>
          <p:cNvPr id="74756" name="ZoneTexte 4"/>
          <p:cNvSpPr txBox="1">
            <a:spLocks noChangeArrowheads="1"/>
          </p:cNvSpPr>
          <p:nvPr/>
        </p:nvSpPr>
        <p:spPr bwMode="auto">
          <a:xfrm>
            <a:off x="3438030" y="3933056"/>
            <a:ext cx="21691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000" i="1" dirty="0">
                <a:solidFill>
                  <a:srgbClr val="003399"/>
                </a:solidFill>
              </a:rPr>
              <a:t>Comment ?</a:t>
            </a:r>
          </a:p>
          <a:p>
            <a:pPr algn="ctr"/>
            <a:r>
              <a:rPr lang="fr-FR" sz="2000" i="1" dirty="0">
                <a:solidFill>
                  <a:srgbClr val="003399"/>
                </a:solidFill>
              </a:rPr>
              <a:t>Etapes nécessaires ?</a:t>
            </a:r>
          </a:p>
          <a:p>
            <a:pPr algn="ctr"/>
            <a:r>
              <a:rPr lang="fr-FR" sz="2000" i="1" dirty="0">
                <a:solidFill>
                  <a:srgbClr val="003399"/>
                </a:solidFill>
              </a:rPr>
              <a:t>Ressources nécessaires ?</a:t>
            </a:r>
          </a:p>
        </p:txBody>
      </p:sp>
    </p:spTree>
    <p:extLst>
      <p:ext uri="{BB962C8B-B14F-4D97-AF65-F5344CB8AC3E}">
        <p14:creationId xmlns:p14="http://schemas.microsoft.com/office/powerpoint/2010/main" val="306445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C7E5C-4180-44D5-9541-47C63C3C3083}" type="slidenum">
              <a:rPr lang="fr-FR" smtClean="0"/>
              <a:pPr/>
              <a:t>9</a:t>
            </a:fld>
            <a:endParaRPr lang="fr-FR" smtClean="0"/>
          </a:p>
        </p:txBody>
      </p:sp>
      <p:sp>
        <p:nvSpPr>
          <p:cNvPr id="75779" name="ZoneTexte 3"/>
          <p:cNvSpPr txBox="1">
            <a:spLocks noChangeArrowheads="1"/>
          </p:cNvSpPr>
          <p:nvPr/>
        </p:nvSpPr>
        <p:spPr bwMode="auto">
          <a:xfrm>
            <a:off x="2203450" y="1628775"/>
            <a:ext cx="48895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6000" dirty="0">
                <a:solidFill>
                  <a:srgbClr val="003399"/>
                </a:solidFill>
                <a:latin typeface="Comic Sans MS" pitchFamily="66" charset="0"/>
              </a:rPr>
              <a:t>CROYANCES</a:t>
            </a:r>
          </a:p>
          <a:p>
            <a:pPr algn="ctr"/>
            <a:r>
              <a:rPr lang="fr-FR" sz="6000" dirty="0">
                <a:solidFill>
                  <a:srgbClr val="003399"/>
                </a:solidFill>
                <a:latin typeface="Comic Sans MS" pitchFamily="66" charset="0"/>
              </a:rPr>
              <a:t>VALEURS</a:t>
            </a:r>
          </a:p>
        </p:txBody>
      </p:sp>
      <p:sp>
        <p:nvSpPr>
          <p:cNvPr id="75780" name="ZoneTexte 4"/>
          <p:cNvSpPr txBox="1">
            <a:spLocks noChangeArrowheads="1"/>
          </p:cNvSpPr>
          <p:nvPr/>
        </p:nvSpPr>
        <p:spPr bwMode="auto">
          <a:xfrm>
            <a:off x="2255675" y="3717032"/>
            <a:ext cx="44692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2000" i="1" dirty="0">
                <a:solidFill>
                  <a:srgbClr val="003399"/>
                </a:solidFill>
              </a:rPr>
              <a:t>Idées importantes dans ma Vie face à un problème</a:t>
            </a:r>
          </a:p>
          <a:p>
            <a:pPr algn="ctr"/>
            <a:r>
              <a:rPr lang="fr-FR" sz="2000" i="1" dirty="0">
                <a:solidFill>
                  <a:srgbClr val="003399"/>
                </a:solidFill>
              </a:rPr>
              <a:t>Le Pourquoi ?</a:t>
            </a:r>
          </a:p>
          <a:p>
            <a:pPr algn="ctr"/>
            <a:r>
              <a:rPr lang="fr-FR" sz="2000" i="1" dirty="0">
                <a:solidFill>
                  <a:srgbClr val="003399"/>
                </a:solidFill>
              </a:rPr>
              <a:t>Qu’est ce qui est important ?</a:t>
            </a:r>
          </a:p>
        </p:txBody>
      </p:sp>
    </p:spTree>
    <p:extLst>
      <p:ext uri="{BB962C8B-B14F-4D97-AF65-F5344CB8AC3E}">
        <p14:creationId xmlns:p14="http://schemas.microsoft.com/office/powerpoint/2010/main" val="166093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33CC"/>
          </a:solidFill>
          <a:prstDash val="sysDot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6106</TotalTime>
  <Words>846</Words>
  <Application>Microsoft Office PowerPoint</Application>
  <PresentationFormat>Affichage à l'écran (4:3)</PresentationFormat>
  <Paragraphs>200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Les outils de changement : Les Niveaux Logiques d’Organisation de la Personnalité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Cécile</dc:creator>
  <cp:lastModifiedBy>Guez</cp:lastModifiedBy>
  <cp:revision>690</cp:revision>
  <dcterms:created xsi:type="dcterms:W3CDTF">2012-02-08T10:37:20Z</dcterms:created>
  <dcterms:modified xsi:type="dcterms:W3CDTF">2016-02-09T19:57:07Z</dcterms:modified>
</cp:coreProperties>
</file>