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0"/>
  </p:notesMasterIdLst>
  <p:handoutMasterIdLst>
    <p:handoutMasterId r:id="rId31"/>
  </p:handoutMasterIdLst>
  <p:sldIdLst>
    <p:sldId id="283" r:id="rId2"/>
    <p:sldId id="338" r:id="rId3"/>
    <p:sldId id="493" r:id="rId4"/>
    <p:sldId id="610" r:id="rId5"/>
    <p:sldId id="600" r:id="rId6"/>
    <p:sldId id="611" r:id="rId7"/>
    <p:sldId id="602" r:id="rId8"/>
    <p:sldId id="603" r:id="rId9"/>
    <p:sldId id="612" r:id="rId10"/>
    <p:sldId id="615" r:id="rId11"/>
    <p:sldId id="613" r:id="rId12"/>
    <p:sldId id="614" r:id="rId13"/>
    <p:sldId id="604" r:id="rId14"/>
    <p:sldId id="619" r:id="rId15"/>
    <p:sldId id="616" r:id="rId16"/>
    <p:sldId id="605" r:id="rId17"/>
    <p:sldId id="620" r:id="rId18"/>
    <p:sldId id="617" r:id="rId19"/>
    <p:sldId id="606" r:id="rId20"/>
    <p:sldId id="621" r:id="rId21"/>
    <p:sldId id="607" r:id="rId22"/>
    <p:sldId id="622" r:id="rId23"/>
    <p:sldId id="599" r:id="rId24"/>
    <p:sldId id="618" r:id="rId25"/>
    <p:sldId id="608" r:id="rId26"/>
    <p:sldId id="601" r:id="rId27"/>
    <p:sldId id="623" r:id="rId28"/>
    <p:sldId id="570" r:id="rId29"/>
  </p:sldIdLst>
  <p:sldSz cx="9144000" cy="6858000" type="screen4x3"/>
  <p:notesSz cx="6858000" cy="1005998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33CC"/>
    <a:srgbClr val="FFFF99"/>
    <a:srgbClr val="CCFF99"/>
    <a:srgbClr val="003399"/>
    <a:srgbClr val="800080"/>
    <a:srgbClr val="339966"/>
    <a:srgbClr val="FF9900"/>
    <a:srgbClr val="1C1C1C"/>
    <a:srgbClr val="00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Style moyen 3 - Accentuation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varScale="1">
        <p:scale>
          <a:sx n="65" d="100"/>
          <a:sy n="65" d="100"/>
        </p:scale>
        <p:origin x="-130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502999"/>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sz="quarter" idx="1"/>
          </p:nvPr>
        </p:nvSpPr>
        <p:spPr>
          <a:xfrm>
            <a:off x="3884613" y="0"/>
            <a:ext cx="2971800" cy="502999"/>
          </a:xfrm>
          <a:prstGeom prst="rect">
            <a:avLst/>
          </a:prstGeom>
        </p:spPr>
        <p:txBody>
          <a:bodyPr vert="horz" lIns="91440" tIns="45720" rIns="91440" bIns="45720" rtlCol="0"/>
          <a:lstStyle>
            <a:lvl1pPr algn="r">
              <a:defRPr sz="1200"/>
            </a:lvl1pPr>
          </a:lstStyle>
          <a:p>
            <a:fld id="{8D407C4B-8E9B-4841-B499-257E65C55D9A}" type="datetimeFigureOut">
              <a:rPr lang="fr-FR" smtClean="0"/>
              <a:pPr/>
              <a:t>29/12/2015</a:t>
            </a:fld>
            <a:endParaRPr lang="fr-FR" dirty="0"/>
          </a:p>
        </p:txBody>
      </p:sp>
      <p:sp>
        <p:nvSpPr>
          <p:cNvPr id="4" name="Espace réservé du pied de page 3"/>
          <p:cNvSpPr>
            <a:spLocks noGrp="1"/>
          </p:cNvSpPr>
          <p:nvPr>
            <p:ph type="ftr" sz="quarter" idx="2"/>
          </p:nvPr>
        </p:nvSpPr>
        <p:spPr>
          <a:xfrm>
            <a:off x="0" y="9555243"/>
            <a:ext cx="2971800" cy="502999"/>
          </a:xfrm>
          <a:prstGeom prst="rect">
            <a:avLst/>
          </a:prstGeom>
        </p:spPr>
        <p:txBody>
          <a:bodyPr vert="horz" lIns="91440" tIns="45720" rIns="91440" bIns="45720" rtlCol="0" anchor="b"/>
          <a:lstStyle>
            <a:lvl1pPr algn="l">
              <a:defRPr sz="1200"/>
            </a:lvl1pPr>
          </a:lstStyle>
          <a:p>
            <a:endParaRPr lang="fr-FR" dirty="0"/>
          </a:p>
        </p:txBody>
      </p:sp>
      <p:sp>
        <p:nvSpPr>
          <p:cNvPr id="5" name="Espace réservé du numéro de diapositive 4"/>
          <p:cNvSpPr>
            <a:spLocks noGrp="1"/>
          </p:cNvSpPr>
          <p:nvPr>
            <p:ph type="sldNum" sz="quarter" idx="3"/>
          </p:nvPr>
        </p:nvSpPr>
        <p:spPr>
          <a:xfrm>
            <a:off x="3884613" y="9555243"/>
            <a:ext cx="2971800" cy="502999"/>
          </a:xfrm>
          <a:prstGeom prst="rect">
            <a:avLst/>
          </a:prstGeom>
        </p:spPr>
        <p:txBody>
          <a:bodyPr vert="horz" lIns="91440" tIns="45720" rIns="91440" bIns="45720" rtlCol="0" anchor="b"/>
          <a:lstStyle>
            <a:lvl1pPr algn="r">
              <a:defRPr sz="1200"/>
            </a:lvl1pPr>
          </a:lstStyle>
          <a:p>
            <a:fld id="{46650229-09DC-4417-AF71-CCA23AEF22F5}" type="slidenum">
              <a:rPr lang="fr-FR" smtClean="0"/>
              <a:pPr/>
              <a:t>‹N°›</a:t>
            </a:fld>
            <a:endParaRPr lang="fr-FR" dirty="0"/>
          </a:p>
        </p:txBody>
      </p:sp>
    </p:spTree>
    <p:extLst>
      <p:ext uri="{BB962C8B-B14F-4D97-AF65-F5344CB8AC3E}">
        <p14:creationId xmlns:p14="http://schemas.microsoft.com/office/powerpoint/2010/main" val="24293705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502999"/>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502999"/>
          </a:xfrm>
          <a:prstGeom prst="rect">
            <a:avLst/>
          </a:prstGeom>
        </p:spPr>
        <p:txBody>
          <a:bodyPr vert="horz" lIns="91440" tIns="45720" rIns="91440" bIns="45720" rtlCol="0"/>
          <a:lstStyle>
            <a:lvl1pPr algn="r">
              <a:defRPr sz="1200"/>
            </a:lvl1pPr>
          </a:lstStyle>
          <a:p>
            <a:fld id="{57108C95-91E3-4118-B89A-41E4064AECD6}" type="datetimeFigureOut">
              <a:rPr lang="fr-FR" smtClean="0"/>
              <a:pPr/>
              <a:t>29/12/2015</a:t>
            </a:fld>
            <a:endParaRPr lang="fr-FR" dirty="0"/>
          </a:p>
        </p:txBody>
      </p:sp>
      <p:sp>
        <p:nvSpPr>
          <p:cNvPr id="4" name="Espace réservé de l'image des diapositives 3"/>
          <p:cNvSpPr>
            <a:spLocks noGrp="1" noRot="1" noChangeAspect="1"/>
          </p:cNvSpPr>
          <p:nvPr>
            <p:ph type="sldImg" idx="2"/>
          </p:nvPr>
        </p:nvSpPr>
        <p:spPr>
          <a:xfrm>
            <a:off x="914400" y="754063"/>
            <a:ext cx="5029200" cy="3773487"/>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778494"/>
            <a:ext cx="5486400" cy="4526995"/>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555243"/>
            <a:ext cx="2971800" cy="502999"/>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9555243"/>
            <a:ext cx="2971800" cy="502999"/>
          </a:xfrm>
          <a:prstGeom prst="rect">
            <a:avLst/>
          </a:prstGeom>
        </p:spPr>
        <p:txBody>
          <a:bodyPr vert="horz" lIns="91440" tIns="45720" rIns="91440" bIns="45720" rtlCol="0" anchor="b"/>
          <a:lstStyle>
            <a:lvl1pPr algn="r">
              <a:defRPr sz="1200"/>
            </a:lvl1pPr>
          </a:lstStyle>
          <a:p>
            <a:fld id="{12A82906-C213-439A-A16A-8836571FC7E0}" type="slidenum">
              <a:rPr lang="fr-FR" smtClean="0"/>
              <a:pPr/>
              <a:t>‹N°›</a:t>
            </a:fld>
            <a:endParaRPr lang="fr-FR" dirty="0"/>
          </a:p>
        </p:txBody>
      </p:sp>
    </p:spTree>
    <p:extLst>
      <p:ext uri="{BB962C8B-B14F-4D97-AF65-F5344CB8AC3E}">
        <p14:creationId xmlns:p14="http://schemas.microsoft.com/office/powerpoint/2010/main" val="44483718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42735830-51E2-442E-9D0B-CAA8ADB141FD}" type="datetime1">
              <a:rPr lang="fr-FR" smtClean="0"/>
              <a:pPr/>
              <a:t>29/12/2015</a:t>
            </a:fld>
            <a:endParaRPr lang="fr-FR" dirty="0"/>
          </a:p>
        </p:txBody>
      </p:sp>
      <p:sp>
        <p:nvSpPr>
          <p:cNvPr id="5" name="Espace réservé du pied de page 4"/>
          <p:cNvSpPr>
            <a:spLocks noGrp="1"/>
          </p:cNvSpPr>
          <p:nvPr>
            <p:ph type="ftr" sz="quarter" idx="11"/>
          </p:nvPr>
        </p:nvSpPr>
        <p:spPr/>
        <p:txBody>
          <a:bodyPr/>
          <a:lstStyle/>
          <a:p>
            <a:r>
              <a:rPr lang="fr-FR" dirty="0" smtClean="0"/>
              <a:t>Formation en Coaching Existentiel</a:t>
            </a:r>
            <a:endParaRPr lang="fr-FR" dirty="0"/>
          </a:p>
        </p:txBody>
      </p:sp>
      <p:sp>
        <p:nvSpPr>
          <p:cNvPr id="6" name="Espace réservé du numéro de diapositive 5"/>
          <p:cNvSpPr>
            <a:spLocks noGrp="1"/>
          </p:cNvSpPr>
          <p:nvPr>
            <p:ph type="sldNum" sz="quarter" idx="12"/>
          </p:nvPr>
        </p:nvSpPr>
        <p:spPr/>
        <p:txBody>
          <a:bodyPr/>
          <a:lstStyle/>
          <a:p>
            <a:fld id="{EBC71309-341E-4CA9-AB09-B61A1A13DE73}"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AA1CEC1-AC0C-4CCA-95E5-C044FE062CEF}" type="datetime1">
              <a:rPr lang="fr-FR" smtClean="0"/>
              <a:pPr/>
              <a:t>29/12/2015</a:t>
            </a:fld>
            <a:endParaRPr lang="fr-FR" dirty="0"/>
          </a:p>
        </p:txBody>
      </p:sp>
      <p:sp>
        <p:nvSpPr>
          <p:cNvPr id="5" name="Espace réservé du pied de page 4"/>
          <p:cNvSpPr>
            <a:spLocks noGrp="1"/>
          </p:cNvSpPr>
          <p:nvPr>
            <p:ph type="ftr" sz="quarter" idx="11"/>
          </p:nvPr>
        </p:nvSpPr>
        <p:spPr/>
        <p:txBody>
          <a:bodyPr/>
          <a:lstStyle/>
          <a:p>
            <a:r>
              <a:rPr lang="fr-FR" dirty="0" smtClean="0"/>
              <a:t>Formation en Coaching Existentiel</a:t>
            </a:r>
            <a:endParaRPr lang="fr-FR" dirty="0"/>
          </a:p>
        </p:txBody>
      </p:sp>
      <p:sp>
        <p:nvSpPr>
          <p:cNvPr id="6" name="Espace réservé du numéro de diapositive 5"/>
          <p:cNvSpPr>
            <a:spLocks noGrp="1"/>
          </p:cNvSpPr>
          <p:nvPr>
            <p:ph type="sldNum" sz="quarter" idx="12"/>
          </p:nvPr>
        </p:nvSpPr>
        <p:spPr/>
        <p:txBody>
          <a:bodyPr/>
          <a:lstStyle/>
          <a:p>
            <a:fld id="{EBC71309-341E-4CA9-AB09-B61A1A13DE73}"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46D5E0B-AC69-4017-8883-BAD7872F32E1}" type="datetime1">
              <a:rPr lang="fr-FR" smtClean="0"/>
              <a:pPr/>
              <a:t>29/12/2015</a:t>
            </a:fld>
            <a:endParaRPr lang="fr-FR" dirty="0"/>
          </a:p>
        </p:txBody>
      </p:sp>
      <p:sp>
        <p:nvSpPr>
          <p:cNvPr id="5" name="Espace réservé du pied de page 4"/>
          <p:cNvSpPr>
            <a:spLocks noGrp="1"/>
          </p:cNvSpPr>
          <p:nvPr>
            <p:ph type="ftr" sz="quarter" idx="11"/>
          </p:nvPr>
        </p:nvSpPr>
        <p:spPr/>
        <p:txBody>
          <a:bodyPr/>
          <a:lstStyle/>
          <a:p>
            <a:r>
              <a:rPr lang="fr-FR" dirty="0" smtClean="0"/>
              <a:t>Formation en Coaching Existentiel</a:t>
            </a:r>
            <a:endParaRPr lang="fr-FR" dirty="0"/>
          </a:p>
        </p:txBody>
      </p:sp>
      <p:sp>
        <p:nvSpPr>
          <p:cNvPr id="6" name="Espace réservé du numéro de diapositive 5"/>
          <p:cNvSpPr>
            <a:spLocks noGrp="1"/>
          </p:cNvSpPr>
          <p:nvPr>
            <p:ph type="sldNum" sz="quarter" idx="12"/>
          </p:nvPr>
        </p:nvSpPr>
        <p:spPr/>
        <p:txBody>
          <a:bodyPr/>
          <a:lstStyle/>
          <a:p>
            <a:fld id="{EBC71309-341E-4CA9-AB09-B61A1A13DE73}"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1D68467-0E5C-4257-82AB-3778E7103627}" type="datetime1">
              <a:rPr lang="fr-FR" smtClean="0"/>
              <a:pPr/>
              <a:t>29/12/2015</a:t>
            </a:fld>
            <a:endParaRPr lang="fr-FR" dirty="0"/>
          </a:p>
        </p:txBody>
      </p:sp>
      <p:sp>
        <p:nvSpPr>
          <p:cNvPr id="5" name="Espace réservé du pied de page 4"/>
          <p:cNvSpPr>
            <a:spLocks noGrp="1"/>
          </p:cNvSpPr>
          <p:nvPr>
            <p:ph type="ftr" sz="quarter" idx="11"/>
          </p:nvPr>
        </p:nvSpPr>
        <p:spPr/>
        <p:txBody>
          <a:bodyPr/>
          <a:lstStyle/>
          <a:p>
            <a:r>
              <a:rPr lang="fr-FR" dirty="0" smtClean="0"/>
              <a:t>Formation en Coaching Existentiel</a:t>
            </a:r>
            <a:endParaRPr lang="fr-FR" dirty="0"/>
          </a:p>
        </p:txBody>
      </p:sp>
      <p:sp>
        <p:nvSpPr>
          <p:cNvPr id="6" name="Espace réservé du numéro de diapositive 5"/>
          <p:cNvSpPr>
            <a:spLocks noGrp="1"/>
          </p:cNvSpPr>
          <p:nvPr>
            <p:ph type="sldNum" sz="quarter" idx="12"/>
          </p:nvPr>
        </p:nvSpPr>
        <p:spPr/>
        <p:txBody>
          <a:bodyPr/>
          <a:lstStyle/>
          <a:p>
            <a:fld id="{EBC71309-341E-4CA9-AB09-B61A1A13DE73}"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8CEEC3E5-8461-4D69-93E4-D49E5A986B73}" type="datetime1">
              <a:rPr lang="fr-FR" smtClean="0"/>
              <a:pPr/>
              <a:t>29/12/2015</a:t>
            </a:fld>
            <a:endParaRPr lang="fr-FR" dirty="0"/>
          </a:p>
        </p:txBody>
      </p:sp>
      <p:sp>
        <p:nvSpPr>
          <p:cNvPr id="5" name="Espace réservé du pied de page 4"/>
          <p:cNvSpPr>
            <a:spLocks noGrp="1"/>
          </p:cNvSpPr>
          <p:nvPr>
            <p:ph type="ftr" sz="quarter" idx="11"/>
          </p:nvPr>
        </p:nvSpPr>
        <p:spPr/>
        <p:txBody>
          <a:bodyPr/>
          <a:lstStyle/>
          <a:p>
            <a:r>
              <a:rPr lang="fr-FR" dirty="0" smtClean="0"/>
              <a:t>Formation en Coaching Existentiel</a:t>
            </a:r>
            <a:endParaRPr lang="fr-FR" dirty="0"/>
          </a:p>
        </p:txBody>
      </p:sp>
      <p:sp>
        <p:nvSpPr>
          <p:cNvPr id="6" name="Espace réservé du numéro de diapositive 5"/>
          <p:cNvSpPr>
            <a:spLocks noGrp="1"/>
          </p:cNvSpPr>
          <p:nvPr>
            <p:ph type="sldNum" sz="quarter" idx="12"/>
          </p:nvPr>
        </p:nvSpPr>
        <p:spPr/>
        <p:txBody>
          <a:bodyPr/>
          <a:lstStyle/>
          <a:p>
            <a:fld id="{EBC71309-341E-4CA9-AB09-B61A1A13DE73}"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284E76D-2822-40A5-A423-34638A150256}" type="datetime1">
              <a:rPr lang="fr-FR" smtClean="0"/>
              <a:pPr/>
              <a:t>29/12/2015</a:t>
            </a:fld>
            <a:endParaRPr lang="fr-FR" dirty="0"/>
          </a:p>
        </p:txBody>
      </p:sp>
      <p:sp>
        <p:nvSpPr>
          <p:cNvPr id="6" name="Espace réservé du pied de page 5"/>
          <p:cNvSpPr>
            <a:spLocks noGrp="1"/>
          </p:cNvSpPr>
          <p:nvPr>
            <p:ph type="ftr" sz="quarter" idx="11"/>
          </p:nvPr>
        </p:nvSpPr>
        <p:spPr/>
        <p:txBody>
          <a:bodyPr/>
          <a:lstStyle/>
          <a:p>
            <a:r>
              <a:rPr lang="fr-FR" dirty="0" smtClean="0"/>
              <a:t>Formation en Coaching Existentiel</a:t>
            </a:r>
            <a:endParaRPr lang="fr-FR" dirty="0"/>
          </a:p>
        </p:txBody>
      </p:sp>
      <p:sp>
        <p:nvSpPr>
          <p:cNvPr id="7" name="Espace réservé du numéro de diapositive 6"/>
          <p:cNvSpPr>
            <a:spLocks noGrp="1"/>
          </p:cNvSpPr>
          <p:nvPr>
            <p:ph type="sldNum" sz="quarter" idx="12"/>
          </p:nvPr>
        </p:nvSpPr>
        <p:spPr/>
        <p:txBody>
          <a:bodyPr/>
          <a:lstStyle/>
          <a:p>
            <a:fld id="{EBC71309-341E-4CA9-AB09-B61A1A13DE73}"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FD69E2F-6A41-4FAC-A753-6175AA630A69}" type="datetime1">
              <a:rPr lang="fr-FR" smtClean="0"/>
              <a:pPr/>
              <a:t>29/12/2015</a:t>
            </a:fld>
            <a:endParaRPr lang="fr-FR" dirty="0"/>
          </a:p>
        </p:txBody>
      </p:sp>
      <p:sp>
        <p:nvSpPr>
          <p:cNvPr id="8" name="Espace réservé du pied de page 7"/>
          <p:cNvSpPr>
            <a:spLocks noGrp="1"/>
          </p:cNvSpPr>
          <p:nvPr>
            <p:ph type="ftr" sz="quarter" idx="11"/>
          </p:nvPr>
        </p:nvSpPr>
        <p:spPr/>
        <p:txBody>
          <a:bodyPr/>
          <a:lstStyle/>
          <a:p>
            <a:r>
              <a:rPr lang="fr-FR" dirty="0" smtClean="0"/>
              <a:t>Formation en Coaching Existentiel</a:t>
            </a:r>
            <a:endParaRPr lang="fr-FR" dirty="0"/>
          </a:p>
        </p:txBody>
      </p:sp>
      <p:sp>
        <p:nvSpPr>
          <p:cNvPr id="9" name="Espace réservé du numéro de diapositive 8"/>
          <p:cNvSpPr>
            <a:spLocks noGrp="1"/>
          </p:cNvSpPr>
          <p:nvPr>
            <p:ph type="sldNum" sz="quarter" idx="12"/>
          </p:nvPr>
        </p:nvSpPr>
        <p:spPr/>
        <p:txBody>
          <a:bodyPr/>
          <a:lstStyle/>
          <a:p>
            <a:fld id="{EBC71309-341E-4CA9-AB09-B61A1A13DE73}"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D947665B-7183-4FC4-92FB-98184EF3B594}" type="datetime1">
              <a:rPr lang="fr-FR" smtClean="0"/>
              <a:pPr/>
              <a:t>29/12/2015</a:t>
            </a:fld>
            <a:endParaRPr lang="fr-FR" dirty="0"/>
          </a:p>
        </p:txBody>
      </p:sp>
      <p:sp>
        <p:nvSpPr>
          <p:cNvPr id="4" name="Espace réservé du pied de page 3"/>
          <p:cNvSpPr>
            <a:spLocks noGrp="1"/>
          </p:cNvSpPr>
          <p:nvPr>
            <p:ph type="ftr" sz="quarter" idx="11"/>
          </p:nvPr>
        </p:nvSpPr>
        <p:spPr/>
        <p:txBody>
          <a:bodyPr/>
          <a:lstStyle/>
          <a:p>
            <a:r>
              <a:rPr lang="fr-FR" dirty="0" smtClean="0"/>
              <a:t>Formation en Coaching Existentiel</a:t>
            </a:r>
            <a:endParaRPr lang="fr-FR" dirty="0"/>
          </a:p>
        </p:txBody>
      </p:sp>
      <p:sp>
        <p:nvSpPr>
          <p:cNvPr id="5" name="Espace réservé du numéro de diapositive 4"/>
          <p:cNvSpPr>
            <a:spLocks noGrp="1"/>
          </p:cNvSpPr>
          <p:nvPr>
            <p:ph type="sldNum" sz="quarter" idx="12"/>
          </p:nvPr>
        </p:nvSpPr>
        <p:spPr/>
        <p:txBody>
          <a:bodyPr/>
          <a:lstStyle/>
          <a:p>
            <a:fld id="{EBC71309-341E-4CA9-AB09-B61A1A13DE73}"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7A4FBA7-E925-469A-BD29-987F9487A026}" type="datetime1">
              <a:rPr lang="fr-FR" smtClean="0"/>
              <a:pPr/>
              <a:t>29/12/2015</a:t>
            </a:fld>
            <a:endParaRPr lang="fr-FR" dirty="0"/>
          </a:p>
        </p:txBody>
      </p:sp>
      <p:sp>
        <p:nvSpPr>
          <p:cNvPr id="3" name="Espace réservé du pied de page 2"/>
          <p:cNvSpPr>
            <a:spLocks noGrp="1"/>
          </p:cNvSpPr>
          <p:nvPr>
            <p:ph type="ftr" sz="quarter" idx="11"/>
          </p:nvPr>
        </p:nvSpPr>
        <p:spPr/>
        <p:txBody>
          <a:bodyPr/>
          <a:lstStyle/>
          <a:p>
            <a:r>
              <a:rPr lang="fr-FR" dirty="0" smtClean="0"/>
              <a:t>Formation en Coaching Existentiel</a:t>
            </a:r>
            <a:endParaRPr lang="fr-FR" dirty="0"/>
          </a:p>
        </p:txBody>
      </p:sp>
      <p:sp>
        <p:nvSpPr>
          <p:cNvPr id="4" name="Espace réservé du numéro de diapositive 3"/>
          <p:cNvSpPr>
            <a:spLocks noGrp="1"/>
          </p:cNvSpPr>
          <p:nvPr>
            <p:ph type="sldNum" sz="quarter" idx="12"/>
          </p:nvPr>
        </p:nvSpPr>
        <p:spPr/>
        <p:txBody>
          <a:bodyPr/>
          <a:lstStyle/>
          <a:p>
            <a:fld id="{EBC71309-341E-4CA9-AB09-B61A1A13DE73}"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95A9B89-C90F-4C8E-8A79-393ACF6C8EDA}" type="datetime1">
              <a:rPr lang="fr-FR" smtClean="0"/>
              <a:pPr/>
              <a:t>29/12/2015</a:t>
            </a:fld>
            <a:endParaRPr lang="fr-FR" dirty="0"/>
          </a:p>
        </p:txBody>
      </p:sp>
      <p:sp>
        <p:nvSpPr>
          <p:cNvPr id="6" name="Espace réservé du pied de page 5"/>
          <p:cNvSpPr>
            <a:spLocks noGrp="1"/>
          </p:cNvSpPr>
          <p:nvPr>
            <p:ph type="ftr" sz="quarter" idx="11"/>
          </p:nvPr>
        </p:nvSpPr>
        <p:spPr/>
        <p:txBody>
          <a:bodyPr/>
          <a:lstStyle/>
          <a:p>
            <a:r>
              <a:rPr lang="fr-FR" dirty="0" smtClean="0"/>
              <a:t>Formation en Coaching Existentiel</a:t>
            </a:r>
            <a:endParaRPr lang="fr-FR" dirty="0"/>
          </a:p>
        </p:txBody>
      </p:sp>
      <p:sp>
        <p:nvSpPr>
          <p:cNvPr id="7" name="Espace réservé du numéro de diapositive 6"/>
          <p:cNvSpPr>
            <a:spLocks noGrp="1"/>
          </p:cNvSpPr>
          <p:nvPr>
            <p:ph type="sldNum" sz="quarter" idx="12"/>
          </p:nvPr>
        </p:nvSpPr>
        <p:spPr/>
        <p:txBody>
          <a:bodyPr/>
          <a:lstStyle/>
          <a:p>
            <a:fld id="{EBC71309-341E-4CA9-AB09-B61A1A13DE73}"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AC186A2-6AFD-498B-BAA3-AB622AE83928}" type="datetime1">
              <a:rPr lang="fr-FR" smtClean="0"/>
              <a:pPr/>
              <a:t>29/12/2015</a:t>
            </a:fld>
            <a:endParaRPr lang="fr-FR" dirty="0"/>
          </a:p>
        </p:txBody>
      </p:sp>
      <p:sp>
        <p:nvSpPr>
          <p:cNvPr id="6" name="Espace réservé du pied de page 5"/>
          <p:cNvSpPr>
            <a:spLocks noGrp="1"/>
          </p:cNvSpPr>
          <p:nvPr>
            <p:ph type="ftr" sz="quarter" idx="11"/>
          </p:nvPr>
        </p:nvSpPr>
        <p:spPr/>
        <p:txBody>
          <a:bodyPr/>
          <a:lstStyle/>
          <a:p>
            <a:r>
              <a:rPr lang="fr-FR" dirty="0" smtClean="0"/>
              <a:t>Formation en Coaching Existentiel</a:t>
            </a:r>
            <a:endParaRPr lang="fr-FR" dirty="0"/>
          </a:p>
        </p:txBody>
      </p:sp>
      <p:sp>
        <p:nvSpPr>
          <p:cNvPr id="7" name="Espace réservé du numéro de diapositive 6"/>
          <p:cNvSpPr>
            <a:spLocks noGrp="1"/>
          </p:cNvSpPr>
          <p:nvPr>
            <p:ph type="sldNum" sz="quarter" idx="12"/>
          </p:nvPr>
        </p:nvSpPr>
        <p:spPr/>
        <p:txBody>
          <a:bodyPr/>
          <a:lstStyle/>
          <a:p>
            <a:fld id="{EBC71309-341E-4CA9-AB09-B61A1A13DE73}"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1302D1-CC9E-4412-B515-A586B6D8ACA6}" type="datetime1">
              <a:rPr lang="fr-FR" smtClean="0"/>
              <a:pPr/>
              <a:t>29/12/2015</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dirty="0" smtClean="0"/>
              <a:t>Formation en Coaching Existentiel</a:t>
            </a:r>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C71309-341E-4CA9-AB09-B61A1A13DE73}"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elieguez@yahoo.fr" TargetMode="External"/><Relationship Id="rId2" Type="http://schemas.openxmlformats.org/officeDocument/2006/relationships/hyperlink" Target="http://metasophia.wordpress.com/" TargetMode="Externa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hyperlink" Target="http://coachingexistentiel.com/videos"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hyperlink" Target="http://www.youtube.com/watch?v=snDQe3tWwRQ&amp;feature=related" TargetMode="External"/><Relationship Id="rId2" Type="http://schemas.openxmlformats.org/officeDocument/2006/relationships/hyperlink" Target="http://www.youtube.com/watch?v=Za-uzy56n6U&amp;feature=related" TargetMode="Externa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1.jpeg"/><Relationship Id="rId4" Type="http://schemas.openxmlformats.org/officeDocument/2006/relationships/hyperlink" Target="http://www.youtube.com/watch?v=e6-fm4PCzco&amp;feature=related"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lamotivation.free.fr/"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683568" y="4725144"/>
            <a:ext cx="8064896" cy="1800200"/>
          </a:xfrm>
        </p:spPr>
        <p:txBody>
          <a:bodyPr vert="horz" lIns="91440" tIns="45720" rIns="91440" bIns="45720" rtlCol="0">
            <a:normAutofit fontScale="85000" lnSpcReduction="20000"/>
          </a:bodyPr>
          <a:lstStyle/>
          <a:p>
            <a:r>
              <a:rPr lang="fr-FR" sz="1400" b="1" dirty="0">
                <a:solidFill>
                  <a:schemeClr val="accent1">
                    <a:lumMod val="75000"/>
                  </a:schemeClr>
                </a:solidFill>
                <a:latin typeface="Comic Sans MS" pitchFamily="66" charset="0"/>
              </a:rPr>
              <a:t>SARL METASOPHIA Organismes de formation professionnelle, </a:t>
            </a:r>
          </a:p>
          <a:p>
            <a:r>
              <a:rPr lang="fr-FR" sz="1400" b="1" dirty="0">
                <a:solidFill>
                  <a:schemeClr val="accent1">
                    <a:lumMod val="75000"/>
                  </a:schemeClr>
                </a:solidFill>
                <a:latin typeface="Comic Sans MS" pitchFamily="66" charset="0"/>
              </a:rPr>
              <a:t>20 rue Théodore de Banville   06100 NICE </a:t>
            </a:r>
          </a:p>
          <a:p>
            <a:r>
              <a:rPr lang="fr-FR" sz="1400" b="1" dirty="0">
                <a:solidFill>
                  <a:schemeClr val="accent1">
                    <a:lumMod val="75000"/>
                  </a:schemeClr>
                </a:solidFill>
                <a:latin typeface="Comic Sans MS" pitchFamily="66" charset="0"/>
              </a:rPr>
              <a:t>Tel : 04 93 512 704</a:t>
            </a:r>
          </a:p>
          <a:p>
            <a:r>
              <a:rPr lang="fr-FR" sz="1400" b="1" dirty="0" smtClean="0">
                <a:solidFill>
                  <a:schemeClr val="accent1">
                    <a:lumMod val="75000"/>
                  </a:schemeClr>
                </a:solidFill>
                <a:latin typeface="Comic Sans MS" pitchFamily="66" charset="0"/>
              </a:rPr>
              <a:t>Immatriculé au registre de commerce de Nice : N° 450 630 363 00023  R.C.S. </a:t>
            </a:r>
          </a:p>
          <a:p>
            <a:r>
              <a:rPr lang="fr-FR" sz="1400" b="1" dirty="0" smtClean="0">
                <a:solidFill>
                  <a:schemeClr val="accent1">
                    <a:lumMod val="75000"/>
                  </a:schemeClr>
                </a:solidFill>
                <a:latin typeface="Comic Sans MS" pitchFamily="66" charset="0"/>
              </a:rPr>
              <a:t>NICE N° de TVA intracommunautaire : FR 64450633630023</a:t>
            </a:r>
          </a:p>
          <a:p>
            <a:r>
              <a:rPr lang="fr-FR" sz="1400" b="1" dirty="0" smtClean="0">
                <a:solidFill>
                  <a:schemeClr val="accent1">
                    <a:lumMod val="75000"/>
                  </a:schemeClr>
                </a:solidFill>
                <a:latin typeface="Comic Sans MS" pitchFamily="66" charset="0"/>
                <a:hlinkClick r:id="rId2"/>
              </a:rPr>
              <a:t>http</a:t>
            </a:r>
            <a:r>
              <a:rPr lang="fr-FR" sz="1400" b="1" dirty="0">
                <a:solidFill>
                  <a:schemeClr val="accent1">
                    <a:lumMod val="75000"/>
                  </a:schemeClr>
                </a:solidFill>
                <a:latin typeface="Comic Sans MS" pitchFamily="66" charset="0"/>
                <a:hlinkClick r:id="rId2"/>
              </a:rPr>
              <a:t>://metasophia.wordpress.com</a:t>
            </a:r>
            <a:r>
              <a:rPr lang="fr-FR" sz="1400" b="1" dirty="0">
                <a:solidFill>
                  <a:schemeClr val="accent1">
                    <a:lumMod val="75000"/>
                  </a:schemeClr>
                </a:solidFill>
                <a:latin typeface="Comic Sans MS" pitchFamily="66" charset="0"/>
              </a:rPr>
              <a:t>; </a:t>
            </a:r>
          </a:p>
          <a:p>
            <a:r>
              <a:rPr lang="fr-FR" sz="1400" b="1" dirty="0">
                <a:solidFill>
                  <a:schemeClr val="accent1">
                    <a:lumMod val="75000"/>
                  </a:schemeClr>
                </a:solidFill>
                <a:latin typeface="Comic Sans MS" pitchFamily="66" charset="0"/>
                <a:hlinkClick r:id="rId3"/>
              </a:rPr>
              <a:t>elieguez@yahoo.fr</a:t>
            </a:r>
            <a:r>
              <a:rPr lang="fr-FR" sz="1400" b="1" dirty="0">
                <a:solidFill>
                  <a:schemeClr val="accent1">
                    <a:lumMod val="75000"/>
                  </a:schemeClr>
                </a:solidFill>
                <a:latin typeface="Comic Sans MS" pitchFamily="66" charset="0"/>
              </a:rPr>
              <a:t> </a:t>
            </a:r>
          </a:p>
          <a:p>
            <a:endParaRPr lang="fr-FR" sz="1400" b="1" dirty="0">
              <a:solidFill>
                <a:schemeClr val="accent1">
                  <a:lumMod val="75000"/>
                </a:schemeClr>
              </a:solidFill>
              <a:latin typeface="Comic Sans MS" pitchFamily="66" charset="0"/>
            </a:endParaRPr>
          </a:p>
          <a:p>
            <a:r>
              <a:rPr lang="fr-FR" sz="1400" b="1" dirty="0">
                <a:solidFill>
                  <a:schemeClr val="accent1">
                    <a:lumMod val="75000"/>
                  </a:schemeClr>
                </a:solidFill>
                <a:latin typeface="Comic Sans MS" pitchFamily="66" charset="0"/>
              </a:rPr>
              <a:t>06 16 72 17 00</a:t>
            </a:r>
          </a:p>
          <a:p>
            <a:endParaRPr lang="fr-FR" sz="1300" b="1" dirty="0"/>
          </a:p>
          <a:p>
            <a:endParaRPr lang="fr-FR" sz="1300" b="1" dirty="0"/>
          </a:p>
          <a:p>
            <a:endParaRPr lang="fr-FR" sz="1300" b="1" dirty="0"/>
          </a:p>
        </p:txBody>
      </p:sp>
      <p:pic>
        <p:nvPicPr>
          <p:cNvPr id="7" name="Image 6" descr="bandeau metasophia laurent 2011.jpg"/>
          <p:cNvPicPr>
            <a:picLocks noChangeAspect="1"/>
          </p:cNvPicPr>
          <p:nvPr/>
        </p:nvPicPr>
        <p:blipFill>
          <a:blip r:embed="rId4" cstate="print"/>
          <a:stretch>
            <a:fillRect/>
          </a:stretch>
        </p:blipFill>
        <p:spPr>
          <a:xfrm>
            <a:off x="369728" y="548680"/>
            <a:ext cx="8378736" cy="1333648"/>
          </a:xfrm>
          <a:prstGeom prst="rect">
            <a:avLst/>
          </a:prstGeom>
        </p:spPr>
      </p:pic>
      <p:sp>
        <p:nvSpPr>
          <p:cNvPr id="8" name="Sous-titre 2"/>
          <p:cNvSpPr txBox="1">
            <a:spLocks/>
          </p:cNvSpPr>
          <p:nvPr/>
        </p:nvSpPr>
        <p:spPr>
          <a:xfrm>
            <a:off x="2267744" y="2420888"/>
            <a:ext cx="4608512" cy="2016224"/>
          </a:xfrm>
          <a:prstGeom prst="rect">
            <a:avLst/>
          </a:prstGeom>
        </p:spPr>
        <p:txBody>
          <a:bodyPr vert="horz" lIns="91440" tIns="45720" rIns="91440" bIns="45720" rtlCol="0">
            <a:normAutofit lnSpcReduction="1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2000" b="1" dirty="0" smtClean="0">
                <a:solidFill>
                  <a:srgbClr val="003399"/>
                </a:solidFill>
                <a:latin typeface="Comic Sans MS" pitchFamily="66" charset="0"/>
              </a:rPr>
              <a:t>p</a:t>
            </a:r>
            <a:r>
              <a:rPr kumimoji="0" lang="fr-FR" sz="2000" b="1" i="0" u="none" strike="noStrike" kern="1200" cap="none" spc="0" normalizeH="0" baseline="0" noProof="0" dirty="0" err="1" smtClean="0">
                <a:ln>
                  <a:noFill/>
                </a:ln>
                <a:solidFill>
                  <a:srgbClr val="003399"/>
                </a:solidFill>
                <a:effectLst/>
                <a:uLnTx/>
                <a:uFillTx/>
                <a:latin typeface="Comic Sans MS" pitchFamily="66" charset="0"/>
                <a:ea typeface="+mn-ea"/>
                <a:cs typeface="+mn-cs"/>
              </a:rPr>
              <a:t>résente</a:t>
            </a:r>
            <a:r>
              <a:rPr kumimoji="0" lang="fr-FR" sz="2000" b="1" i="0" u="none" strike="noStrike" kern="1200" cap="none" spc="0" normalizeH="0" baseline="0" noProof="0" dirty="0" smtClean="0">
                <a:ln>
                  <a:noFill/>
                </a:ln>
                <a:solidFill>
                  <a:srgbClr val="003399"/>
                </a:solidFill>
                <a:effectLst/>
                <a:uLnTx/>
                <a:uFillTx/>
                <a:latin typeface="Comic Sans MS" pitchFamily="66" charset="0"/>
                <a:ea typeface="+mn-ea"/>
                <a:cs typeface="+mn-cs"/>
              </a:rPr>
              <a:t> </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2000" b="1" i="0" u="none" strike="noStrike" kern="1200" cap="none" spc="0" normalizeH="0" baseline="0" noProof="0" dirty="0" smtClean="0">
              <a:ln>
                <a:noFill/>
              </a:ln>
              <a:solidFill>
                <a:srgbClr val="003399"/>
              </a:solidFill>
              <a:effectLst/>
              <a:uLnTx/>
              <a:uFillTx/>
              <a:latin typeface="Comic Sans MS" pitchFamily="66" charset="0"/>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fr-FR" sz="2000" b="1" i="0" u="none" strike="noStrike" kern="1200" cap="none" spc="0" normalizeH="0" baseline="0" noProof="0" dirty="0" smtClean="0">
                <a:ln>
                  <a:noFill/>
                </a:ln>
                <a:solidFill>
                  <a:srgbClr val="003399"/>
                </a:solidFill>
                <a:effectLst/>
                <a:uLnTx/>
                <a:uFillTx/>
                <a:latin typeface="Comic Sans MS" pitchFamily="66" charset="0"/>
                <a:ea typeface="+mn-ea"/>
                <a:cs typeface="+mn-cs"/>
              </a:rPr>
              <a:t>Le Coaching Existentiel</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lang="fr-FR" sz="1600" b="1" i="1" dirty="0" smtClean="0">
              <a:solidFill>
                <a:srgbClr val="003399"/>
              </a:solidFill>
              <a:latin typeface="Comic Sans MS" pitchFamily="66" charset="0"/>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1200" b="1" i="1" u="none" strike="noStrike" kern="1200" cap="none" spc="0" normalizeH="0" baseline="0" noProof="0" dirty="0" smtClean="0">
              <a:ln>
                <a:noFill/>
              </a:ln>
              <a:solidFill>
                <a:srgbClr val="003399"/>
              </a:solidFill>
              <a:effectLst/>
              <a:uLnTx/>
              <a:uFillTx/>
              <a:latin typeface="Comic Sans MS" pitchFamily="66" charset="0"/>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1200" b="1" i="1" u="none" strike="noStrike" kern="1200" cap="none" spc="0" normalizeH="0" baseline="0" noProof="0" dirty="0" smtClean="0">
              <a:ln>
                <a:noFill/>
              </a:ln>
              <a:solidFill>
                <a:srgbClr val="003399"/>
              </a:solidFill>
              <a:effectLst/>
              <a:uLnTx/>
              <a:uFillTx/>
              <a:latin typeface="Comic Sans MS" pitchFamily="66" charset="0"/>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1200" b="1" i="1" dirty="0" smtClean="0">
                <a:solidFill>
                  <a:srgbClr val="003399"/>
                </a:solidFill>
                <a:latin typeface="Comic Sans MS" pitchFamily="66" charset="0"/>
              </a:rPr>
              <a:t>Elie GUEZ</a:t>
            </a:r>
            <a:endParaRPr kumimoji="0" lang="fr-FR" sz="1200" b="1" i="1" u="none" strike="noStrike" kern="1200" cap="none" spc="0" normalizeH="0" baseline="0" noProof="0" dirty="0" smtClean="0">
              <a:ln>
                <a:noFill/>
              </a:ln>
              <a:solidFill>
                <a:srgbClr val="003399"/>
              </a:solidFill>
              <a:effectLst/>
              <a:uLnTx/>
              <a:uFillTx/>
              <a:latin typeface="Comic Sans MS" pitchFamily="66" charset="0"/>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lang="fr-FR" sz="1400" b="1" dirty="0" smtClean="0">
              <a:solidFill>
                <a:schemeClr val="tx1">
                  <a:tint val="75000"/>
                </a:schemeClr>
              </a:solidFill>
              <a:latin typeface="Comic Sans MS" pitchFamily="66"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1300" b="1"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1300" b="1" i="0" u="none" strike="noStrike" kern="1200" cap="none" spc="0" normalizeH="0" baseline="0" noProof="0" dirty="0" smtClean="0">
              <a:ln>
                <a:noFill/>
              </a:ln>
              <a:solidFill>
                <a:schemeClr val="tx1">
                  <a:tint val="75000"/>
                </a:schemeClr>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1300" b="1" i="0" u="none" strike="noStrike" kern="1200" cap="none" spc="0" normalizeH="0" baseline="0" noProof="0" dirty="0">
              <a:ln>
                <a:noFill/>
              </a:ln>
              <a:solidFill>
                <a:schemeClr val="tx1">
                  <a:tint val="75000"/>
                </a:schemeClr>
              </a:solidFill>
              <a:effectLst/>
              <a:uLnTx/>
              <a:uFillTx/>
              <a:latin typeface="+mn-lt"/>
              <a:ea typeface="+mn-ea"/>
              <a:cs typeface="+mn-cs"/>
            </a:endParaRPr>
          </a:p>
        </p:txBody>
      </p:sp>
      <p:pic>
        <p:nvPicPr>
          <p:cNvPr id="5" name="Image 4" descr="Léo cadre.jpg"/>
          <p:cNvPicPr>
            <a:picLocks noChangeAspect="1"/>
          </p:cNvPicPr>
          <p:nvPr/>
        </p:nvPicPr>
        <p:blipFill>
          <a:blip r:embed="rId5" cstate="print"/>
          <a:stretch>
            <a:fillRect/>
          </a:stretch>
        </p:blipFill>
        <p:spPr>
          <a:xfrm>
            <a:off x="395536" y="2060848"/>
            <a:ext cx="1568351" cy="2210891"/>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Formation en Coaching Existentiel</a:t>
            </a:r>
            <a:endParaRPr lang="fr-FR" dirty="0"/>
          </a:p>
        </p:txBody>
      </p:sp>
      <p:sp>
        <p:nvSpPr>
          <p:cNvPr id="3" name="Espace réservé du numéro de diapositive 2"/>
          <p:cNvSpPr>
            <a:spLocks noGrp="1"/>
          </p:cNvSpPr>
          <p:nvPr>
            <p:ph type="sldNum" sz="quarter" idx="12"/>
          </p:nvPr>
        </p:nvSpPr>
        <p:spPr/>
        <p:txBody>
          <a:bodyPr/>
          <a:lstStyle/>
          <a:p>
            <a:fld id="{EBC71309-341E-4CA9-AB09-B61A1A13DE73}" type="slidenum">
              <a:rPr lang="fr-FR" smtClean="0"/>
              <a:pPr/>
              <a:t>10</a:t>
            </a:fld>
            <a:endParaRPr lang="fr-FR" dirty="0"/>
          </a:p>
        </p:txBody>
      </p:sp>
      <p:sp>
        <p:nvSpPr>
          <p:cNvPr id="6" name="Rectangle 5"/>
          <p:cNvSpPr/>
          <p:nvPr/>
        </p:nvSpPr>
        <p:spPr>
          <a:xfrm>
            <a:off x="683568" y="1340768"/>
            <a:ext cx="7920880" cy="3970318"/>
          </a:xfrm>
          <a:prstGeom prst="rect">
            <a:avLst/>
          </a:prstGeom>
        </p:spPr>
        <p:txBody>
          <a:bodyPr wrap="square">
            <a:spAutoFit/>
          </a:bodyPr>
          <a:lstStyle/>
          <a:p>
            <a:pPr lvl="5"/>
            <a:r>
              <a:rPr lang="fr-FR" b="1" i="1" dirty="0" smtClean="0"/>
              <a:t>          Besoins physiologiques</a:t>
            </a:r>
            <a:endParaRPr lang="fr-FR" sz="2000" b="1" dirty="0">
              <a:solidFill>
                <a:srgbClr val="FF0000"/>
              </a:solidFill>
            </a:endParaRPr>
          </a:p>
          <a:p>
            <a:pPr algn="ctr"/>
            <a:endParaRPr lang="fr-FR" b="1" dirty="0"/>
          </a:p>
          <a:p>
            <a:pPr algn="ctr"/>
            <a:r>
              <a:rPr lang="fr-FR" b="1" dirty="0"/>
              <a:t>BASES UNIVERSELLES</a:t>
            </a:r>
          </a:p>
          <a:p>
            <a:r>
              <a:rPr lang="fr-FR" b="1" dirty="0"/>
              <a:t>Survie de l'individu </a:t>
            </a:r>
            <a:r>
              <a:rPr lang="fr-FR" dirty="0"/>
              <a:t>(respirer, </a:t>
            </a:r>
            <a:r>
              <a:rPr lang="fr-FR" dirty="0" smtClean="0"/>
              <a:t>boire, manger</a:t>
            </a:r>
            <a:r>
              <a:rPr lang="fr-FR" dirty="0"/>
              <a:t>, faire ses besoins, se réchauffer, bien dormir, alimentation équilibrée exercice physique.., Disposer d'un environnement correct , </a:t>
            </a:r>
            <a:br>
              <a:rPr lang="fr-FR" dirty="0"/>
            </a:br>
            <a:r>
              <a:rPr lang="fr-FR" dirty="0"/>
              <a:t>Pouvoir d'achat satisfaisant. etc.).</a:t>
            </a:r>
          </a:p>
          <a:p>
            <a:r>
              <a:rPr lang="fr-FR" b="1" dirty="0"/>
              <a:t>Survie de l'espèce </a:t>
            </a:r>
            <a:r>
              <a:rPr lang="fr-FR" dirty="0"/>
              <a:t>(sexualité).</a:t>
            </a:r>
          </a:p>
          <a:p>
            <a:endParaRPr lang="fr-FR" dirty="0"/>
          </a:p>
          <a:p>
            <a:pPr algn="ctr"/>
            <a:r>
              <a:rPr lang="fr-FR" b="1" dirty="0"/>
              <a:t>BASE PROFESSIONNELLE</a:t>
            </a:r>
          </a:p>
          <a:p>
            <a:r>
              <a:rPr lang="fr-FR" dirty="0"/>
              <a:t>Avoir un emploi durable. Recevoir une juste rémunération.</a:t>
            </a:r>
          </a:p>
          <a:p>
            <a:r>
              <a:rPr lang="fr-FR" dirty="0"/>
              <a:t>Travailler dans des conditions d'environnement acceptable</a:t>
            </a:r>
            <a:r>
              <a:rPr lang="fr-FR" dirty="0" smtClean="0"/>
              <a:t>.</a:t>
            </a:r>
          </a:p>
          <a:p>
            <a:r>
              <a:rPr lang="fr-FR" dirty="0" smtClean="0"/>
              <a:t>Pas de surmenage  (burnout) </a:t>
            </a:r>
            <a:endParaRPr lang="fr-FR" dirty="0"/>
          </a:p>
          <a:p>
            <a:r>
              <a:rPr lang="fr-FR" dirty="0"/>
              <a:t>Espace de détente.</a:t>
            </a:r>
            <a:endParaRPr lang="fr-FR" sz="1600" dirty="0"/>
          </a:p>
        </p:txBody>
      </p:sp>
    </p:spTree>
    <p:extLst>
      <p:ext uri="{BB962C8B-B14F-4D97-AF65-F5344CB8AC3E}">
        <p14:creationId xmlns:p14="http://schemas.microsoft.com/office/powerpoint/2010/main" val="20844316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Formation en Coaching Existentiel</a:t>
            </a:r>
            <a:endParaRPr lang="fr-FR" dirty="0"/>
          </a:p>
        </p:txBody>
      </p:sp>
      <p:sp>
        <p:nvSpPr>
          <p:cNvPr id="3" name="Espace réservé du numéro de diapositive 2"/>
          <p:cNvSpPr>
            <a:spLocks noGrp="1"/>
          </p:cNvSpPr>
          <p:nvPr>
            <p:ph type="sldNum" sz="quarter" idx="12"/>
          </p:nvPr>
        </p:nvSpPr>
        <p:spPr/>
        <p:txBody>
          <a:bodyPr/>
          <a:lstStyle/>
          <a:p>
            <a:fld id="{EBC71309-341E-4CA9-AB09-B61A1A13DE73}" type="slidenum">
              <a:rPr lang="fr-FR" smtClean="0"/>
              <a:pPr/>
              <a:t>11</a:t>
            </a:fld>
            <a:endParaRPr lang="fr-FR" dirty="0"/>
          </a:p>
        </p:txBody>
      </p:sp>
      <p:sp>
        <p:nvSpPr>
          <p:cNvPr id="6" name="Rectangle 5"/>
          <p:cNvSpPr/>
          <p:nvPr/>
        </p:nvSpPr>
        <p:spPr>
          <a:xfrm>
            <a:off x="880479" y="476672"/>
            <a:ext cx="7920880" cy="6155531"/>
          </a:xfrm>
          <a:prstGeom prst="rect">
            <a:avLst/>
          </a:prstGeom>
        </p:spPr>
        <p:txBody>
          <a:bodyPr wrap="square">
            <a:spAutoFit/>
          </a:bodyPr>
          <a:lstStyle/>
          <a:p>
            <a:pPr lvl="5"/>
            <a:r>
              <a:rPr lang="fr-FR" b="1" i="1" dirty="0"/>
              <a:t>Besoins physiologiques</a:t>
            </a:r>
            <a:endParaRPr lang="fr-FR" sz="1600" dirty="0"/>
          </a:p>
          <a:p>
            <a:pPr lvl="0"/>
            <a:endParaRPr lang="fr-FR" dirty="0"/>
          </a:p>
          <a:p>
            <a:pPr lvl="0"/>
            <a:r>
              <a:rPr lang="fr-FR" dirty="0"/>
              <a:t>Quel est le minimum vital qu’il vous faut avoir pour répondre à ces besoins ? Et si vous n’avez pas ce minimum vital quel sont les solutions qui se présenteraient à vous pour assurer ces besoins ? Quels autres besoins où valeurs serait en conflit avec ces solutions ? Tout ceci pour dire que nous sommes sous-tensions lorsque nous avons à faire des choix. Nous pouvons aussi poser à ce niveau nos</a:t>
            </a:r>
            <a:r>
              <a:rPr lang="fr-FR" b="1" dirty="0"/>
              <a:t> besoins de santé</a:t>
            </a:r>
            <a:r>
              <a:rPr lang="fr-FR" dirty="0"/>
              <a:t>.  </a:t>
            </a:r>
            <a:br>
              <a:rPr lang="fr-FR" dirty="0"/>
            </a:br>
            <a:r>
              <a:rPr lang="fr-FR" dirty="0"/>
              <a:t>Attention, comme nous l’avons vu et que nous développons dans nos leçons, les besoins physiologiques, la santé, l’argent, sont aussi des moyens nécessaires pour réaliser ses autres besoins.  Ceci pour dire qu'un des premiers rôles du coaching est d'accompagner une personne à trouver un travail. Evidemment la question de l'adéquation de ce travail avec ses compétences,  le marché du travail, l'environnement, la culture, voir les valeurs ou le sens se posera aussi. Mais elle se posera si et seulement si nous ne sommes pas dans l'urgence de répondre à nos besoins immédiats. </a:t>
            </a:r>
            <a:r>
              <a:rPr lang="fr-FR" b="1" dirty="0"/>
              <a:t>Nous pouvons ici travailler sur la notion de la « loi d’attraction », nettoyé de ses édulcorations du new-âge. </a:t>
            </a:r>
            <a:endParaRPr lang="fr-FR" dirty="0"/>
          </a:p>
          <a:p>
            <a:r>
              <a:rPr lang="fr-FR" dirty="0"/>
              <a:t>Reprenez un de vos projets, tel que vous les avez définis  lors de nos exercices précédents. Posez- vous la question : En quoi ce projet participe à ce besoin,  qu’est-ce que je gagne (ou que je perds) en réalisant mon projet à ce niveau de la hiérarchie. Et qu’est-ce que je gagnerai si je ne réalise pas mon projet.  </a:t>
            </a:r>
          </a:p>
          <a:p>
            <a:pPr lvl="0"/>
            <a:endParaRPr lang="fr-FR" sz="1600" dirty="0"/>
          </a:p>
        </p:txBody>
      </p:sp>
    </p:spTree>
    <p:extLst>
      <p:ext uri="{BB962C8B-B14F-4D97-AF65-F5344CB8AC3E}">
        <p14:creationId xmlns:p14="http://schemas.microsoft.com/office/powerpoint/2010/main" val="31673979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Formation en Coaching Existentiel</a:t>
            </a:r>
            <a:endParaRPr lang="fr-FR" dirty="0"/>
          </a:p>
        </p:txBody>
      </p:sp>
      <p:sp>
        <p:nvSpPr>
          <p:cNvPr id="3" name="Espace réservé du numéro de diapositive 2"/>
          <p:cNvSpPr>
            <a:spLocks noGrp="1"/>
          </p:cNvSpPr>
          <p:nvPr>
            <p:ph type="sldNum" sz="quarter" idx="12"/>
          </p:nvPr>
        </p:nvSpPr>
        <p:spPr/>
        <p:txBody>
          <a:bodyPr/>
          <a:lstStyle/>
          <a:p>
            <a:fld id="{EBC71309-341E-4CA9-AB09-B61A1A13DE73}" type="slidenum">
              <a:rPr lang="fr-FR" smtClean="0"/>
              <a:pPr/>
              <a:t>12</a:t>
            </a:fld>
            <a:endParaRPr lang="fr-FR" dirty="0"/>
          </a:p>
        </p:txBody>
      </p:sp>
      <p:sp>
        <p:nvSpPr>
          <p:cNvPr id="6" name="Rectangle 5"/>
          <p:cNvSpPr/>
          <p:nvPr/>
        </p:nvSpPr>
        <p:spPr>
          <a:xfrm>
            <a:off x="880479" y="476672"/>
            <a:ext cx="7920880" cy="5324535"/>
          </a:xfrm>
          <a:prstGeom prst="rect">
            <a:avLst/>
          </a:prstGeom>
        </p:spPr>
        <p:txBody>
          <a:bodyPr wrap="square">
            <a:spAutoFit/>
          </a:bodyPr>
          <a:lstStyle/>
          <a:p>
            <a:pPr lvl="5"/>
            <a:r>
              <a:rPr lang="fr-FR" b="1" i="1" dirty="0"/>
              <a:t>Besoins physiologiques</a:t>
            </a:r>
            <a:endParaRPr lang="fr-FR" sz="1600" dirty="0"/>
          </a:p>
          <a:p>
            <a:pPr lvl="0"/>
            <a:endParaRPr lang="fr-FR" dirty="0"/>
          </a:p>
          <a:p>
            <a:r>
              <a:rPr lang="fr-FR" dirty="0"/>
              <a:t>Si vous n’avez aucun problème financier et auquel cas vous pouvez avoir d’autres motivations, ceci tant qu’ils ne mettent pas en danger ces besoins fondamentaux ne serait-ce que votre santé ou ceux de l’environnement. Imaginez que vous avez gagné au loto, que devient votre projet ? Vous comprenez pourquoi nous avons intérêts à avoir une armoire à projet pour affiner de plus en plus en allant vers notre projet-sens? Ceci n’empêche pas de revenir si nécessaire à s’investir sur nos objectifs purement pragmatique car comme le dit la Torah « pas de farine pas de Torah ». Ou encore « pas de chemin de vie (de quoi vivre) pas de Torah.   </a:t>
            </a:r>
          </a:p>
          <a:p>
            <a:r>
              <a:rPr lang="fr-FR" dirty="0"/>
              <a:t>Autrement si ce projet répond à ce besoin, il vous faudra travailler sur la notion de rentabilité et faire une étude financière de la faisabilité de votre objectif. 80% des projets ne passent pas ce critère du fait de la crainte de ne pas gagner assez d’argent. Ceci ne veut pas dire que votre projet est de gagner de l’argent autrement celui-ci ne serait pas un projet de vie mais un projet de survie. C’est juste une réalité première. </a:t>
            </a:r>
          </a:p>
          <a:p>
            <a:r>
              <a:rPr lang="fr-FR" dirty="0"/>
              <a:t/>
            </a:r>
            <a:br>
              <a:rPr lang="fr-FR" dirty="0"/>
            </a:br>
            <a:r>
              <a:rPr lang="fr-FR" b="1" dirty="0"/>
              <a:t>Maintenant, dépasser ce besoin en imaginant l’avoir largement réaliser.</a:t>
            </a:r>
          </a:p>
          <a:p>
            <a:pPr lvl="0"/>
            <a:endParaRPr lang="fr-FR" sz="1600" dirty="0"/>
          </a:p>
        </p:txBody>
      </p:sp>
    </p:spTree>
    <p:extLst>
      <p:ext uri="{BB962C8B-B14F-4D97-AF65-F5344CB8AC3E}">
        <p14:creationId xmlns:p14="http://schemas.microsoft.com/office/powerpoint/2010/main" val="3249829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Formation en Coaching Existentiel</a:t>
            </a:r>
            <a:endParaRPr lang="fr-FR" dirty="0"/>
          </a:p>
        </p:txBody>
      </p:sp>
      <p:sp>
        <p:nvSpPr>
          <p:cNvPr id="3" name="Espace réservé du numéro de diapositive 2"/>
          <p:cNvSpPr>
            <a:spLocks noGrp="1"/>
          </p:cNvSpPr>
          <p:nvPr>
            <p:ph type="sldNum" sz="quarter" idx="12"/>
          </p:nvPr>
        </p:nvSpPr>
        <p:spPr/>
        <p:txBody>
          <a:bodyPr/>
          <a:lstStyle/>
          <a:p>
            <a:fld id="{EBC71309-341E-4CA9-AB09-B61A1A13DE73}" type="slidenum">
              <a:rPr lang="fr-FR" smtClean="0"/>
              <a:pPr/>
              <a:t>13</a:t>
            </a:fld>
            <a:endParaRPr lang="fr-FR" dirty="0"/>
          </a:p>
        </p:txBody>
      </p:sp>
      <p:sp>
        <p:nvSpPr>
          <p:cNvPr id="4" name="Rectangle 3"/>
          <p:cNvSpPr/>
          <p:nvPr/>
        </p:nvSpPr>
        <p:spPr>
          <a:xfrm>
            <a:off x="884824" y="548680"/>
            <a:ext cx="7920880" cy="5909310"/>
          </a:xfrm>
          <a:prstGeom prst="rect">
            <a:avLst/>
          </a:prstGeom>
        </p:spPr>
        <p:txBody>
          <a:bodyPr wrap="square">
            <a:spAutoFit/>
          </a:bodyPr>
          <a:lstStyle/>
          <a:p>
            <a:pPr algn="ctr"/>
            <a:r>
              <a:rPr lang="fr-FR" b="1" i="1" dirty="0"/>
              <a:t>Besoins de sécurités</a:t>
            </a:r>
            <a:endParaRPr lang="fr-FR" dirty="0"/>
          </a:p>
          <a:p>
            <a:pPr lvl="0"/>
            <a:endParaRPr lang="fr-FR" dirty="0" smtClean="0"/>
          </a:p>
          <a:p>
            <a:pPr lvl="0"/>
            <a:r>
              <a:rPr lang="fr-FR" dirty="0" smtClean="0"/>
              <a:t>Le </a:t>
            </a:r>
            <a:r>
              <a:rPr lang="fr-FR" dirty="0"/>
              <a:t>deuxième besoin selon Maslow est le besoin de sécurité. Vivre certainement mais ne pas être en permanence sur la défense. En ce qui concerne le métier c'est avoir un métier fiable et ne pas être en permanence sur un siège éjectable. C'est aussi avoir les moyens de répondre aux fluctuations de la vie, santé, accident, chômage... D'où la création de tous nos systèmes d'assurances. Maintenant nous savons que l'assurance tous risques à part pour nos voitures (et encore) n'existe pas.</a:t>
            </a:r>
          </a:p>
          <a:p>
            <a:pPr lvl="0"/>
            <a:r>
              <a:rPr lang="fr-FR" dirty="0"/>
              <a:t>Ces besoins viennent naturellement dans le souci de préserver ce que nous avons, matériel, professionnel, affectif, psychologique, santé, enfants, conjoints, parents. C’est le domaine de prédilection des assurances mais aussi de la prévention médical, des psys ou des salles de sport. Bref tout y passe, qui ne craint pas la mort ne serait-ce que d’un proche ? Dans le cas d’un projet le besoin est que le projet perdure et prospère</a:t>
            </a:r>
            <a:br>
              <a:rPr lang="fr-FR" dirty="0"/>
            </a:br>
            <a:endParaRPr lang="fr-FR" dirty="0"/>
          </a:p>
          <a:p>
            <a:pPr lvl="0"/>
            <a:r>
              <a:rPr lang="fr-FR" dirty="0"/>
              <a:t>Ici l'accompagnement serait un coaching de compétence ou de performance ayant pour but d'accompagner une personne à répondre à ses besoins d'évolution de carrière. A ce niveau nous avons également ici le coaching sportif ou de santé si ce besoin est aussi un besoin de performance. </a:t>
            </a:r>
          </a:p>
          <a:p>
            <a:endParaRPr lang="fr-FR" dirty="0"/>
          </a:p>
        </p:txBody>
      </p:sp>
    </p:spTree>
    <p:extLst>
      <p:ext uri="{BB962C8B-B14F-4D97-AF65-F5344CB8AC3E}">
        <p14:creationId xmlns:p14="http://schemas.microsoft.com/office/powerpoint/2010/main" val="1045806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Formation en Coaching Existentiel</a:t>
            </a:r>
            <a:endParaRPr lang="fr-FR" dirty="0"/>
          </a:p>
        </p:txBody>
      </p:sp>
      <p:sp>
        <p:nvSpPr>
          <p:cNvPr id="3" name="Espace réservé du numéro de diapositive 2"/>
          <p:cNvSpPr>
            <a:spLocks noGrp="1"/>
          </p:cNvSpPr>
          <p:nvPr>
            <p:ph type="sldNum" sz="quarter" idx="12"/>
          </p:nvPr>
        </p:nvSpPr>
        <p:spPr/>
        <p:txBody>
          <a:bodyPr/>
          <a:lstStyle/>
          <a:p>
            <a:fld id="{EBC71309-341E-4CA9-AB09-B61A1A13DE73}" type="slidenum">
              <a:rPr lang="fr-FR" smtClean="0"/>
              <a:pPr/>
              <a:t>14</a:t>
            </a:fld>
            <a:endParaRPr lang="fr-FR" dirty="0"/>
          </a:p>
        </p:txBody>
      </p:sp>
      <p:sp>
        <p:nvSpPr>
          <p:cNvPr id="4" name="Rectangle 3"/>
          <p:cNvSpPr/>
          <p:nvPr/>
        </p:nvSpPr>
        <p:spPr>
          <a:xfrm>
            <a:off x="884824" y="548680"/>
            <a:ext cx="7920880" cy="5632311"/>
          </a:xfrm>
          <a:prstGeom prst="rect">
            <a:avLst/>
          </a:prstGeom>
        </p:spPr>
        <p:txBody>
          <a:bodyPr wrap="square">
            <a:spAutoFit/>
          </a:bodyPr>
          <a:lstStyle/>
          <a:p>
            <a:pPr algn="ctr"/>
            <a:r>
              <a:rPr lang="fr-FR" b="1" i="1" dirty="0"/>
              <a:t>Besoins de sécurités</a:t>
            </a:r>
            <a:endParaRPr lang="fr-FR" dirty="0"/>
          </a:p>
          <a:p>
            <a:pPr lvl="0"/>
            <a:endParaRPr lang="fr-FR" dirty="0" smtClean="0"/>
          </a:p>
          <a:p>
            <a:pPr algn="ctr"/>
            <a:r>
              <a:rPr lang="fr-FR" b="1" dirty="0"/>
              <a:t>BASES UNIVERSELLES</a:t>
            </a:r>
          </a:p>
          <a:p>
            <a:r>
              <a:rPr lang="fr-FR" b="1" dirty="0"/>
              <a:t>Organiser sa vie de manière à garantir sa survie.</a:t>
            </a:r>
          </a:p>
          <a:p>
            <a:r>
              <a:rPr lang="fr-FR" dirty="0"/>
              <a:t>Besoin de sécurité, stabilité, protection, se libérer de la peur,</a:t>
            </a:r>
          </a:p>
          <a:p>
            <a:r>
              <a:rPr lang="fr-FR" dirty="0"/>
              <a:t>Besoin de structure, d'ordre, de lois, de limites, d'être protégé</a:t>
            </a:r>
          </a:p>
          <a:p>
            <a:r>
              <a:rPr lang="fr-FR" dirty="0"/>
              <a:t>Être propriétaire de sa maison. Sécurité de la propriété (alarmes,</a:t>
            </a:r>
          </a:p>
          <a:p>
            <a:r>
              <a:rPr lang="fr-FR" dirty="0"/>
              <a:t>assurances...).</a:t>
            </a:r>
          </a:p>
          <a:p>
            <a:r>
              <a:rPr lang="fr-FR" dirty="0"/>
              <a:t>Avoir une certaine maîtrise sur les choses.</a:t>
            </a:r>
          </a:p>
          <a:p>
            <a:r>
              <a:rPr lang="fr-FR" dirty="0"/>
              <a:t>Pouvoir faire confiance. Pouvoir s'occuper de sa santé.</a:t>
            </a:r>
          </a:p>
          <a:p>
            <a:r>
              <a:rPr lang="fr-FR" dirty="0"/>
              <a:t>Disposer d'assurances </a:t>
            </a:r>
          </a:p>
          <a:p>
            <a:pPr algn="ctr"/>
            <a:r>
              <a:rPr lang="fr-FR" b="1" dirty="0"/>
              <a:t>BASES PROFESSIONNELLES</a:t>
            </a:r>
          </a:p>
          <a:p>
            <a:r>
              <a:rPr lang="fr-FR" dirty="0"/>
              <a:t>Sécurité de l'emploi.</a:t>
            </a:r>
          </a:p>
          <a:p>
            <a:r>
              <a:rPr lang="fr-FR" dirty="0"/>
              <a:t>Travailler dans une entreprise stable et sécurisante.</a:t>
            </a:r>
          </a:p>
          <a:p>
            <a:r>
              <a:rPr lang="fr-FR" dirty="0"/>
              <a:t>Être informé. Travailler avec une sécurité physique correcte.</a:t>
            </a:r>
          </a:p>
          <a:p>
            <a:r>
              <a:rPr lang="fr-FR" dirty="0"/>
              <a:t>Avoir confiance en ses capacités.</a:t>
            </a:r>
          </a:p>
          <a:p>
            <a:r>
              <a:rPr lang="fr-FR" dirty="0"/>
              <a:t>Pouvoir trouver de l'aide et se former.</a:t>
            </a:r>
          </a:p>
          <a:p>
            <a:r>
              <a:rPr lang="fr-FR" dirty="0"/>
              <a:t>Pouvoir progresser dans l'entreprise.</a:t>
            </a:r>
          </a:p>
          <a:p>
            <a:r>
              <a:rPr lang="fr-FR" dirty="0"/>
              <a:t>Avantages de l'ancienneté ou des compétences acquises.</a:t>
            </a:r>
            <a:endParaRPr lang="fr-FR" dirty="0"/>
          </a:p>
          <a:p>
            <a:endParaRPr lang="fr-FR" dirty="0"/>
          </a:p>
        </p:txBody>
      </p:sp>
    </p:spTree>
    <p:extLst>
      <p:ext uri="{BB962C8B-B14F-4D97-AF65-F5344CB8AC3E}">
        <p14:creationId xmlns:p14="http://schemas.microsoft.com/office/powerpoint/2010/main" val="10032740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Formation en Coaching Existentiel</a:t>
            </a:r>
            <a:endParaRPr lang="fr-FR" dirty="0"/>
          </a:p>
        </p:txBody>
      </p:sp>
      <p:sp>
        <p:nvSpPr>
          <p:cNvPr id="3" name="Espace réservé du numéro de diapositive 2"/>
          <p:cNvSpPr>
            <a:spLocks noGrp="1"/>
          </p:cNvSpPr>
          <p:nvPr>
            <p:ph type="sldNum" sz="quarter" idx="12"/>
          </p:nvPr>
        </p:nvSpPr>
        <p:spPr/>
        <p:txBody>
          <a:bodyPr/>
          <a:lstStyle/>
          <a:p>
            <a:fld id="{EBC71309-341E-4CA9-AB09-B61A1A13DE73}" type="slidenum">
              <a:rPr lang="fr-FR" smtClean="0"/>
              <a:pPr/>
              <a:t>15</a:t>
            </a:fld>
            <a:endParaRPr lang="fr-FR" dirty="0"/>
          </a:p>
        </p:txBody>
      </p:sp>
      <p:sp>
        <p:nvSpPr>
          <p:cNvPr id="4" name="Rectangle 3"/>
          <p:cNvSpPr/>
          <p:nvPr/>
        </p:nvSpPr>
        <p:spPr>
          <a:xfrm>
            <a:off x="884824" y="548680"/>
            <a:ext cx="7920880" cy="5632311"/>
          </a:xfrm>
          <a:prstGeom prst="rect">
            <a:avLst/>
          </a:prstGeom>
        </p:spPr>
        <p:txBody>
          <a:bodyPr wrap="square">
            <a:spAutoFit/>
          </a:bodyPr>
          <a:lstStyle/>
          <a:p>
            <a:pPr algn="ctr"/>
            <a:r>
              <a:rPr lang="fr-FR" b="1" i="1" dirty="0"/>
              <a:t>Besoins de sécurités</a:t>
            </a:r>
            <a:endParaRPr lang="fr-FR" dirty="0"/>
          </a:p>
          <a:p>
            <a:pPr lvl="0"/>
            <a:endParaRPr lang="fr-FR" dirty="0" smtClean="0"/>
          </a:p>
          <a:p>
            <a:pPr lvl="0"/>
            <a:r>
              <a:rPr lang="fr-FR" b="1" dirty="0"/>
              <a:t>Maintenant reprenez votre projet, en quoi peut-il répondre à vos besoins de sécurité ?</a:t>
            </a:r>
            <a:r>
              <a:rPr lang="fr-FR" dirty="0"/>
              <a:t> Si oui pourquoi ?  Si non, n’y va-t-il pas une crainte de perte quelque chose dans ce projet ? quoi ? Qu’est-ce que vous risquez de perdre ou devez abandonner pour réaliser votre objectif ? Quelles sont les peurs qui vous habitent? Ecrivez : j’ai peur de perdre :…..  </a:t>
            </a:r>
            <a:br>
              <a:rPr lang="fr-FR" dirty="0"/>
            </a:br>
            <a:endParaRPr lang="fr-FR" dirty="0"/>
          </a:p>
          <a:p>
            <a:pPr lvl="0"/>
            <a:r>
              <a:rPr lang="fr-FR" dirty="0"/>
              <a:t>Mettez-vous maintenant en situation pour imaginer avoir régler non seulement vos besoin d’argent mais aussi de sécurité avec sérénité c’est-à-dire tout ce qui est en notre pouvoir avec un sentiment spirituel de protection supérieur qui vous accompagne tout au long de votre vie. Vous n’avez plus de manque à gagner, ni de peur de perdre l’acquis.</a:t>
            </a:r>
          </a:p>
          <a:p>
            <a:pPr lvl="0"/>
            <a:r>
              <a:rPr lang="fr-FR" dirty="0"/>
              <a:t>Que devient votre objectif ? </a:t>
            </a:r>
          </a:p>
          <a:p>
            <a:pPr lvl="0"/>
            <a:r>
              <a:rPr lang="fr-FR" dirty="0"/>
              <a:t>Il faut comprendre que si ces deux premiers niveaux ne sont pas au moins tranquillisés, il est difficile de passer à un projet qui ne répondrait qu’à la question du sens. Et si </a:t>
            </a:r>
            <a:r>
              <a:rPr lang="fr-FR" dirty="0" err="1"/>
              <a:t>Si</a:t>
            </a:r>
            <a:r>
              <a:rPr lang="fr-FR" dirty="0"/>
              <a:t> j’ai un projet de l’ordre des idéaux spirituels, allez vivre dans le désert pour me rapprocher du divin, qu’en sera-t-il de bien, de ma santé ? … </a:t>
            </a:r>
          </a:p>
          <a:p>
            <a:pPr lvl="0"/>
            <a:endParaRPr lang="fr-FR" dirty="0"/>
          </a:p>
          <a:p>
            <a:endParaRPr lang="fr-FR" dirty="0"/>
          </a:p>
        </p:txBody>
      </p:sp>
    </p:spTree>
    <p:extLst>
      <p:ext uri="{BB962C8B-B14F-4D97-AF65-F5344CB8AC3E}">
        <p14:creationId xmlns:p14="http://schemas.microsoft.com/office/powerpoint/2010/main" val="2631605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Formation en Coaching Existentiel</a:t>
            </a:r>
            <a:endParaRPr lang="fr-FR" dirty="0"/>
          </a:p>
        </p:txBody>
      </p:sp>
      <p:sp>
        <p:nvSpPr>
          <p:cNvPr id="3" name="Espace réservé du numéro de diapositive 2"/>
          <p:cNvSpPr>
            <a:spLocks noGrp="1"/>
          </p:cNvSpPr>
          <p:nvPr>
            <p:ph type="sldNum" sz="quarter" idx="12"/>
          </p:nvPr>
        </p:nvSpPr>
        <p:spPr/>
        <p:txBody>
          <a:bodyPr/>
          <a:lstStyle/>
          <a:p>
            <a:fld id="{EBC71309-341E-4CA9-AB09-B61A1A13DE73}" type="slidenum">
              <a:rPr lang="fr-FR" smtClean="0"/>
              <a:pPr/>
              <a:t>16</a:t>
            </a:fld>
            <a:endParaRPr lang="fr-FR" dirty="0"/>
          </a:p>
        </p:txBody>
      </p:sp>
      <p:sp>
        <p:nvSpPr>
          <p:cNvPr id="4" name="Rectangle 3"/>
          <p:cNvSpPr/>
          <p:nvPr/>
        </p:nvSpPr>
        <p:spPr>
          <a:xfrm>
            <a:off x="971600" y="612845"/>
            <a:ext cx="7704856" cy="5909310"/>
          </a:xfrm>
          <a:prstGeom prst="rect">
            <a:avLst/>
          </a:prstGeom>
        </p:spPr>
        <p:txBody>
          <a:bodyPr wrap="square">
            <a:spAutoFit/>
          </a:bodyPr>
          <a:lstStyle/>
          <a:p>
            <a:pPr algn="ctr"/>
            <a:r>
              <a:rPr lang="fr-FR" b="1" i="1" dirty="0"/>
              <a:t>Besoins d’appartenance</a:t>
            </a:r>
            <a:endParaRPr lang="fr-FR" dirty="0"/>
          </a:p>
          <a:p>
            <a:pPr lvl="0"/>
            <a:endParaRPr lang="fr-FR" dirty="0" smtClean="0"/>
          </a:p>
          <a:p>
            <a:pPr lvl="0"/>
            <a:r>
              <a:rPr lang="fr-FR" dirty="0" smtClean="0"/>
              <a:t>Ensuite </a:t>
            </a:r>
            <a:r>
              <a:rPr lang="fr-FR" dirty="0"/>
              <a:t>Maslow propose le besoin d'appartenance. En effet existons-nous si nous sommes seuls dans le monde? Ce besoin est un premier besoin social. C’est un sentiment d’appartenance à un groupe, une structure voir une idéologie. C’est un besoin d’identification faire partie de… </a:t>
            </a:r>
          </a:p>
          <a:p>
            <a:pPr lvl="0"/>
            <a:endParaRPr lang="fr-FR" dirty="0" smtClean="0"/>
          </a:p>
          <a:p>
            <a:pPr lvl="0"/>
            <a:r>
              <a:rPr lang="fr-FR" dirty="0" smtClean="0"/>
              <a:t>La </a:t>
            </a:r>
            <a:r>
              <a:rPr lang="fr-FR" dirty="0"/>
              <a:t>bible parlant du premier homme ne dit-elle pas qu'il n'est pas bon que l'homme soit seul? Regarder les traumatismes de nos enfants lorsqu'ils se sentent rejetés de leur bande de copains. L'homme cherche naturellement à partager ses idées et idéaux avec d'autres personnes. </a:t>
            </a:r>
          </a:p>
          <a:p>
            <a:pPr lvl="0"/>
            <a:endParaRPr lang="fr-FR" dirty="0" smtClean="0"/>
          </a:p>
          <a:p>
            <a:pPr lvl="0"/>
            <a:r>
              <a:rPr lang="fr-FR" dirty="0" smtClean="0"/>
              <a:t>Nous </a:t>
            </a:r>
            <a:r>
              <a:rPr lang="fr-FR" dirty="0"/>
              <a:t>pouvons alors comprendre pourquoi nous trouvons de plus en plus de coach qui se spécialisent dans l'enseignement des dites lois d'attraction. Sans pour autant tomber dans ce style de vulgarisation des pseudo-gourous. Le besoin d'accompagnement ici se situe dans le champ de l'apprentissage des rouages de la communication et de l'écologie relationnelle. </a:t>
            </a:r>
            <a:r>
              <a:rPr lang="fr-FR" b="1" dirty="0"/>
              <a:t>Nous pouvons là aussi travailler sur la notion de la loi d’attraction, nettoyé de ses édulcorations du new-âge. </a:t>
            </a:r>
            <a:endParaRPr lang="fr-FR" dirty="0"/>
          </a:p>
          <a:p>
            <a:pPr lvl="0"/>
            <a:endParaRPr lang="fr-FR" dirty="0"/>
          </a:p>
          <a:p>
            <a:endParaRPr lang="fr-FR" dirty="0"/>
          </a:p>
        </p:txBody>
      </p:sp>
    </p:spTree>
    <p:extLst>
      <p:ext uri="{BB962C8B-B14F-4D97-AF65-F5344CB8AC3E}">
        <p14:creationId xmlns:p14="http://schemas.microsoft.com/office/powerpoint/2010/main" val="23660675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Formation en Coaching Existentiel</a:t>
            </a:r>
            <a:endParaRPr lang="fr-FR" dirty="0"/>
          </a:p>
        </p:txBody>
      </p:sp>
      <p:sp>
        <p:nvSpPr>
          <p:cNvPr id="3" name="Espace réservé du numéro de diapositive 2"/>
          <p:cNvSpPr>
            <a:spLocks noGrp="1"/>
          </p:cNvSpPr>
          <p:nvPr>
            <p:ph type="sldNum" sz="quarter" idx="12"/>
          </p:nvPr>
        </p:nvSpPr>
        <p:spPr/>
        <p:txBody>
          <a:bodyPr/>
          <a:lstStyle/>
          <a:p>
            <a:fld id="{EBC71309-341E-4CA9-AB09-B61A1A13DE73}" type="slidenum">
              <a:rPr lang="fr-FR" smtClean="0"/>
              <a:pPr/>
              <a:t>17</a:t>
            </a:fld>
            <a:endParaRPr lang="fr-FR" dirty="0"/>
          </a:p>
        </p:txBody>
      </p:sp>
      <p:sp>
        <p:nvSpPr>
          <p:cNvPr id="4" name="Rectangle 3"/>
          <p:cNvSpPr/>
          <p:nvPr/>
        </p:nvSpPr>
        <p:spPr>
          <a:xfrm>
            <a:off x="971600" y="612845"/>
            <a:ext cx="7704856" cy="5355312"/>
          </a:xfrm>
          <a:prstGeom prst="rect">
            <a:avLst/>
          </a:prstGeom>
        </p:spPr>
        <p:txBody>
          <a:bodyPr wrap="square">
            <a:spAutoFit/>
          </a:bodyPr>
          <a:lstStyle/>
          <a:p>
            <a:pPr algn="ctr"/>
            <a:r>
              <a:rPr lang="fr-FR" b="1" i="1" dirty="0"/>
              <a:t>Besoins d’appartenance</a:t>
            </a:r>
            <a:endParaRPr lang="fr-FR" dirty="0"/>
          </a:p>
          <a:p>
            <a:pPr lvl="0"/>
            <a:endParaRPr lang="fr-FR" dirty="0" smtClean="0"/>
          </a:p>
          <a:p>
            <a:pPr algn="ctr"/>
            <a:r>
              <a:rPr lang="fr-FR" b="1" dirty="0"/>
              <a:t>BASES UNIVERSELLES</a:t>
            </a:r>
          </a:p>
          <a:p>
            <a:r>
              <a:rPr lang="fr-FR" b="1" dirty="0"/>
              <a:t>Besoin de savoir que l'on compte pour les autres.</a:t>
            </a:r>
          </a:p>
          <a:p>
            <a:r>
              <a:rPr lang="fr-FR" dirty="0"/>
              <a:t>Besoin de relation avec les autres, d'affection, d'amour, d'amis, de</a:t>
            </a:r>
          </a:p>
          <a:p>
            <a:r>
              <a:rPr lang="fr-FR" dirty="0"/>
              <a:t>partenaire amoureux.</a:t>
            </a:r>
          </a:p>
          <a:p>
            <a:r>
              <a:rPr lang="fr-FR" dirty="0"/>
              <a:t>Besoin d'avoir sa place dans un groupe (famille, travail, association,</a:t>
            </a:r>
          </a:p>
          <a:p>
            <a:r>
              <a:rPr lang="fr-FR" dirty="0"/>
              <a:t>syndicat,  communauté etc.). </a:t>
            </a:r>
            <a:br>
              <a:rPr lang="fr-FR" dirty="0"/>
            </a:br>
            <a:r>
              <a:rPr lang="fr-FR" dirty="0"/>
              <a:t>Besoin de créer une famille, un nid.</a:t>
            </a:r>
          </a:p>
          <a:p>
            <a:r>
              <a:rPr lang="fr-FR" dirty="0"/>
              <a:t>Obtenir un statut social.  Pouvoir s'exprimer, partager...</a:t>
            </a:r>
          </a:p>
          <a:p>
            <a:pPr algn="ctr"/>
            <a:endParaRPr lang="fr-FR" b="1" dirty="0"/>
          </a:p>
          <a:p>
            <a:pPr algn="ctr"/>
            <a:r>
              <a:rPr lang="fr-FR" b="1" dirty="0"/>
              <a:t>BASES PROFESSIONNELLES</a:t>
            </a:r>
          </a:p>
          <a:p>
            <a:r>
              <a:rPr lang="fr-FR" dirty="0"/>
              <a:t>Avoir une définition écrite et précise de sa fonction.</a:t>
            </a:r>
          </a:p>
          <a:p>
            <a:r>
              <a:rPr lang="fr-FR" dirty="0"/>
              <a:t>Avoir l'occasion d'entrer en contact  avec les autres.</a:t>
            </a:r>
          </a:p>
          <a:p>
            <a:r>
              <a:rPr lang="fr-FR" dirty="0"/>
              <a:t>Travailler dans un bon esprit d'équipe.</a:t>
            </a:r>
          </a:p>
          <a:p>
            <a:r>
              <a:rPr lang="fr-FR" dirty="0"/>
              <a:t>Avoir des challenges et des niveaux d'exigences.</a:t>
            </a:r>
          </a:p>
          <a:p>
            <a:r>
              <a:rPr lang="fr-FR" dirty="0"/>
              <a:t>Pouvoir situer sa contribution par  rapport à l'ensemble.</a:t>
            </a:r>
            <a:endParaRPr lang="fr-FR" dirty="0"/>
          </a:p>
          <a:p>
            <a:pPr lvl="0"/>
            <a:endParaRPr lang="fr-FR" dirty="0"/>
          </a:p>
          <a:p>
            <a:endParaRPr lang="fr-FR" dirty="0"/>
          </a:p>
        </p:txBody>
      </p:sp>
    </p:spTree>
    <p:extLst>
      <p:ext uri="{BB962C8B-B14F-4D97-AF65-F5344CB8AC3E}">
        <p14:creationId xmlns:p14="http://schemas.microsoft.com/office/powerpoint/2010/main" val="13575043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Formation en Coaching Existentiel</a:t>
            </a:r>
            <a:endParaRPr lang="fr-FR" dirty="0"/>
          </a:p>
        </p:txBody>
      </p:sp>
      <p:sp>
        <p:nvSpPr>
          <p:cNvPr id="3" name="Espace réservé du numéro de diapositive 2"/>
          <p:cNvSpPr>
            <a:spLocks noGrp="1"/>
          </p:cNvSpPr>
          <p:nvPr>
            <p:ph type="sldNum" sz="quarter" idx="12"/>
          </p:nvPr>
        </p:nvSpPr>
        <p:spPr/>
        <p:txBody>
          <a:bodyPr/>
          <a:lstStyle/>
          <a:p>
            <a:fld id="{EBC71309-341E-4CA9-AB09-B61A1A13DE73}" type="slidenum">
              <a:rPr lang="fr-FR" smtClean="0"/>
              <a:pPr/>
              <a:t>18</a:t>
            </a:fld>
            <a:endParaRPr lang="fr-FR" dirty="0"/>
          </a:p>
        </p:txBody>
      </p:sp>
      <p:sp>
        <p:nvSpPr>
          <p:cNvPr id="4" name="Rectangle 3"/>
          <p:cNvSpPr/>
          <p:nvPr/>
        </p:nvSpPr>
        <p:spPr>
          <a:xfrm>
            <a:off x="971600" y="1268760"/>
            <a:ext cx="7704856" cy="3785652"/>
          </a:xfrm>
          <a:prstGeom prst="rect">
            <a:avLst/>
          </a:prstGeom>
        </p:spPr>
        <p:txBody>
          <a:bodyPr wrap="square">
            <a:spAutoFit/>
          </a:bodyPr>
          <a:lstStyle/>
          <a:p>
            <a:pPr algn="ctr"/>
            <a:r>
              <a:rPr lang="fr-FR" sz="2000" b="1" i="1" dirty="0"/>
              <a:t>Besoins d’appartenance</a:t>
            </a:r>
            <a:endParaRPr lang="fr-FR" sz="2000" dirty="0"/>
          </a:p>
          <a:p>
            <a:pPr lvl="0"/>
            <a:endParaRPr lang="fr-FR" sz="2000" dirty="0"/>
          </a:p>
          <a:p>
            <a:pPr lvl="0"/>
            <a:r>
              <a:rPr lang="fr-FR" sz="2000" dirty="0"/>
              <a:t>Se poser à nouveau la question : Est-ce que mon projet vient satisfaire ce besoin ? En quoi en ai-je besoin. Avec qui ou avec quelle structure sociale je me vois dans ce projet ?</a:t>
            </a:r>
          </a:p>
          <a:p>
            <a:pPr lvl="0"/>
            <a:r>
              <a:rPr lang="fr-FR" sz="2000" dirty="0"/>
              <a:t>J’aimerai appartenir à qu’elle groupe de personne ? </a:t>
            </a:r>
          </a:p>
          <a:p>
            <a:pPr lvl="0"/>
            <a:r>
              <a:rPr lang="fr-FR" sz="2000" dirty="0"/>
              <a:t>En quoi mon projet répondrait à ce besoin. Ou au contraire, est-ce que mon projet ne risque pas de ma couper de mon groupe d’appartenance… ? (Si j’ai un projet de l’ordre des idéaux spirituels, allez vivre dans le désert pour me rapprocher du divin, qu’en sera-t-il de mes amis, de ma famille, de mon groupe… </a:t>
            </a:r>
          </a:p>
          <a:p>
            <a:endParaRPr lang="fr-FR" sz="2000" dirty="0"/>
          </a:p>
        </p:txBody>
      </p:sp>
    </p:spTree>
    <p:extLst>
      <p:ext uri="{BB962C8B-B14F-4D97-AF65-F5344CB8AC3E}">
        <p14:creationId xmlns:p14="http://schemas.microsoft.com/office/powerpoint/2010/main" val="23484117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Formation en Coaching Existentiel</a:t>
            </a:r>
            <a:endParaRPr lang="fr-FR" dirty="0"/>
          </a:p>
        </p:txBody>
      </p:sp>
      <p:sp>
        <p:nvSpPr>
          <p:cNvPr id="3" name="Espace réservé du numéro de diapositive 2"/>
          <p:cNvSpPr>
            <a:spLocks noGrp="1"/>
          </p:cNvSpPr>
          <p:nvPr>
            <p:ph type="sldNum" sz="quarter" idx="12"/>
          </p:nvPr>
        </p:nvSpPr>
        <p:spPr/>
        <p:txBody>
          <a:bodyPr/>
          <a:lstStyle/>
          <a:p>
            <a:fld id="{EBC71309-341E-4CA9-AB09-B61A1A13DE73}" type="slidenum">
              <a:rPr lang="fr-FR" smtClean="0"/>
              <a:pPr/>
              <a:t>19</a:t>
            </a:fld>
            <a:endParaRPr lang="fr-FR" dirty="0"/>
          </a:p>
        </p:txBody>
      </p:sp>
      <p:sp>
        <p:nvSpPr>
          <p:cNvPr id="4" name="Rectangle 3"/>
          <p:cNvSpPr/>
          <p:nvPr/>
        </p:nvSpPr>
        <p:spPr>
          <a:xfrm>
            <a:off x="747763" y="908720"/>
            <a:ext cx="7992888" cy="5632311"/>
          </a:xfrm>
          <a:prstGeom prst="rect">
            <a:avLst/>
          </a:prstGeom>
        </p:spPr>
        <p:txBody>
          <a:bodyPr wrap="square">
            <a:spAutoFit/>
          </a:bodyPr>
          <a:lstStyle/>
          <a:p>
            <a:pPr algn="ctr"/>
            <a:r>
              <a:rPr lang="fr-FR" sz="2000" b="1" i="1" dirty="0"/>
              <a:t>Besoins de reconnaissances</a:t>
            </a:r>
            <a:endParaRPr lang="fr-FR" sz="2000" dirty="0"/>
          </a:p>
          <a:p>
            <a:pPr lvl="0"/>
            <a:endParaRPr lang="fr-FR" sz="2000" dirty="0" smtClean="0"/>
          </a:p>
          <a:p>
            <a:pPr lvl="0"/>
            <a:r>
              <a:rPr lang="fr-FR" sz="2000" dirty="0" smtClean="0"/>
              <a:t>Le </a:t>
            </a:r>
            <a:r>
              <a:rPr lang="fr-FR" sz="2000" dirty="0"/>
              <a:t>quatrième besoin de la pyramide est la reconnaissance. En effet peut-on parler d'existence si nous n'existons pas aux yeux de notre entourage?</a:t>
            </a:r>
            <a:br>
              <a:rPr lang="fr-FR" sz="2000" dirty="0"/>
            </a:br>
            <a:r>
              <a:rPr lang="fr-FR" sz="2000" dirty="0"/>
              <a:t>Je parle dans mes écrits sur la logothérapie comment Viktor Frankl, son fondateur à réussi à survivre face aux épreuves les plus horribles pendant la Shoa. Et, sorti de l'enfer il frise la dépression du fait de voir que ses découvertes ne sont pas reconnues! (voir notre article sur historique de la logothérapie)</a:t>
            </a:r>
            <a:br>
              <a:rPr lang="fr-FR" sz="2000" dirty="0"/>
            </a:br>
            <a:r>
              <a:rPr lang="fr-FR" sz="2000" dirty="0"/>
              <a:t>Ici le coaching serait un accompagnement vers le positionnement social, la confiance en soi... Certes, avec toutes les nuances que nous trouvons dans le coaching de vie, c'est tout ce qui fait que j'existe aux yeux de l'autre.</a:t>
            </a:r>
          </a:p>
          <a:p>
            <a:pPr lvl="0"/>
            <a:r>
              <a:rPr lang="fr-FR" sz="2000" dirty="0"/>
              <a:t>Ce besoin est un deuxième besoin social. C’est un besoin de considération de ce que je suis ou de ce que je fais. </a:t>
            </a:r>
          </a:p>
          <a:p>
            <a:pPr lvl="0"/>
            <a:r>
              <a:rPr lang="fr-FR" sz="2000" dirty="0"/>
              <a:t>Est-ce que reçois des signes d’intérêts dans la réalisation de mon projet. A qui peut servir un tel projet? Ai-je besoin de reconnaissance de leur part ? Si ce n’est que pour ma propre réalisation en quoi aurais-je aussi besoin de reconnaissance ? de la part de qui ? </a:t>
            </a:r>
          </a:p>
        </p:txBody>
      </p:sp>
    </p:spTree>
    <p:extLst>
      <p:ext uri="{BB962C8B-B14F-4D97-AF65-F5344CB8AC3E}">
        <p14:creationId xmlns:p14="http://schemas.microsoft.com/office/powerpoint/2010/main" val="40419692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22313" y="2859013"/>
            <a:ext cx="7772400" cy="1362075"/>
          </a:xfrm>
          <a:solidFill>
            <a:srgbClr val="FFFF99"/>
          </a:solidFill>
        </p:spPr>
        <p:txBody>
          <a:bodyPr/>
          <a:lstStyle/>
          <a:p>
            <a:pPr algn="ctr"/>
            <a:r>
              <a:rPr lang="fr-FR" dirty="0" smtClean="0">
                <a:solidFill>
                  <a:srgbClr val="003399"/>
                </a:solidFill>
                <a:latin typeface="Comic Sans MS" pitchFamily="66" charset="0"/>
              </a:rPr>
              <a:t>DE LA MOTIVATION</a:t>
            </a:r>
            <a:endParaRPr lang="fr-FR" dirty="0">
              <a:solidFill>
                <a:srgbClr val="003399"/>
              </a:solidFill>
              <a:latin typeface="Comic Sans MS" pitchFamily="66" charset="0"/>
            </a:endParaRPr>
          </a:p>
        </p:txBody>
      </p:sp>
      <p:sp>
        <p:nvSpPr>
          <p:cNvPr id="5" name="Espace réservé du numéro de diapositive 4"/>
          <p:cNvSpPr>
            <a:spLocks noGrp="1"/>
          </p:cNvSpPr>
          <p:nvPr>
            <p:ph type="sldNum" sz="quarter" idx="12"/>
          </p:nvPr>
        </p:nvSpPr>
        <p:spPr/>
        <p:txBody>
          <a:bodyPr/>
          <a:lstStyle/>
          <a:p>
            <a:fld id="{EBC71309-341E-4CA9-AB09-B61A1A13DE73}" type="slidenum">
              <a:rPr lang="fr-FR" smtClean="0"/>
              <a:pPr/>
              <a:t>2</a:t>
            </a:fld>
            <a:endParaRPr lang="fr-FR"/>
          </a:p>
        </p:txBody>
      </p:sp>
      <p:sp>
        <p:nvSpPr>
          <p:cNvPr id="6" name="Espace réservé du pied de page 5"/>
          <p:cNvSpPr>
            <a:spLocks noGrp="1"/>
          </p:cNvSpPr>
          <p:nvPr>
            <p:ph type="ftr" sz="quarter" idx="11"/>
          </p:nvPr>
        </p:nvSpPr>
        <p:spPr>
          <a:xfrm>
            <a:off x="1763688" y="6448251"/>
            <a:ext cx="6048672" cy="365125"/>
          </a:xfrm>
        </p:spPr>
        <p:txBody>
          <a:bodyPr/>
          <a:lstStyle/>
          <a:p>
            <a:r>
              <a:rPr lang="fr-FR" sz="1000" dirty="0" smtClean="0">
                <a:solidFill>
                  <a:srgbClr val="0033CC"/>
                </a:solidFill>
                <a:sym typeface="Webdings"/>
              </a:rPr>
              <a:t>       </a:t>
            </a:r>
            <a:r>
              <a:rPr lang="fr-FR" sz="1000" i="1" dirty="0" smtClean="0">
                <a:solidFill>
                  <a:srgbClr val="003399"/>
                </a:solidFill>
                <a:latin typeface="Comic Sans MS" pitchFamily="66" charset="0"/>
              </a:rPr>
              <a:t>Meta Sophia   -   Formation en Coaching Existentiel – Elie GUEZ – Février/Mars 2012</a:t>
            </a:r>
            <a:endParaRPr lang="fr-FR" sz="1000" i="1" dirty="0">
              <a:solidFill>
                <a:srgbClr val="003399"/>
              </a:solidFill>
              <a:latin typeface="Comic Sans MS" pitchFamily="66" charset="0"/>
            </a:endParaRPr>
          </a:p>
        </p:txBody>
      </p:sp>
      <p:cxnSp>
        <p:nvCxnSpPr>
          <p:cNvPr id="7" name="Connecteur droit 6"/>
          <p:cNvCxnSpPr/>
          <p:nvPr/>
        </p:nvCxnSpPr>
        <p:spPr>
          <a:xfrm>
            <a:off x="179512" y="6381328"/>
            <a:ext cx="8712968" cy="0"/>
          </a:xfrm>
          <a:prstGeom prst="line">
            <a:avLst/>
          </a:prstGeom>
        </p:spPr>
        <p:style>
          <a:lnRef idx="1">
            <a:schemeClr val="accent1"/>
          </a:lnRef>
          <a:fillRef idx="0">
            <a:schemeClr val="accent1"/>
          </a:fillRef>
          <a:effectRef idx="0">
            <a:schemeClr val="accent1"/>
          </a:effectRef>
          <a:fontRef idx="minor">
            <a:schemeClr val="tx1"/>
          </a:fontRef>
        </p:style>
      </p:cxnSp>
      <p:pic>
        <p:nvPicPr>
          <p:cNvPr id="8" name="Image 7" descr="bandeau metasophia laurent 2011.jpg"/>
          <p:cNvPicPr>
            <a:picLocks noChangeAspect="1"/>
          </p:cNvPicPr>
          <p:nvPr/>
        </p:nvPicPr>
        <p:blipFill>
          <a:blip r:embed="rId2" cstate="print"/>
          <a:stretch>
            <a:fillRect/>
          </a:stretch>
        </p:blipFill>
        <p:spPr>
          <a:xfrm>
            <a:off x="179512" y="6453336"/>
            <a:ext cx="1498545" cy="288032"/>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Formation en Coaching Existentiel</a:t>
            </a:r>
            <a:endParaRPr lang="fr-FR" dirty="0"/>
          </a:p>
        </p:txBody>
      </p:sp>
      <p:sp>
        <p:nvSpPr>
          <p:cNvPr id="3" name="Espace réservé du numéro de diapositive 2"/>
          <p:cNvSpPr>
            <a:spLocks noGrp="1"/>
          </p:cNvSpPr>
          <p:nvPr>
            <p:ph type="sldNum" sz="quarter" idx="12"/>
          </p:nvPr>
        </p:nvSpPr>
        <p:spPr/>
        <p:txBody>
          <a:bodyPr/>
          <a:lstStyle/>
          <a:p>
            <a:fld id="{EBC71309-341E-4CA9-AB09-B61A1A13DE73}" type="slidenum">
              <a:rPr lang="fr-FR" smtClean="0"/>
              <a:pPr/>
              <a:t>20</a:t>
            </a:fld>
            <a:endParaRPr lang="fr-FR" dirty="0"/>
          </a:p>
        </p:txBody>
      </p:sp>
      <p:sp>
        <p:nvSpPr>
          <p:cNvPr id="4" name="Rectangle 3"/>
          <p:cNvSpPr/>
          <p:nvPr/>
        </p:nvSpPr>
        <p:spPr>
          <a:xfrm>
            <a:off x="747763" y="260648"/>
            <a:ext cx="7992888" cy="6247864"/>
          </a:xfrm>
          <a:prstGeom prst="rect">
            <a:avLst/>
          </a:prstGeom>
        </p:spPr>
        <p:txBody>
          <a:bodyPr wrap="square">
            <a:spAutoFit/>
          </a:bodyPr>
          <a:lstStyle/>
          <a:p>
            <a:pPr algn="ctr"/>
            <a:r>
              <a:rPr lang="fr-FR" sz="2000" b="1" i="1" dirty="0"/>
              <a:t>Besoins de reconnaissances</a:t>
            </a:r>
            <a:endParaRPr lang="fr-FR" sz="2000" dirty="0"/>
          </a:p>
          <a:p>
            <a:pPr lvl="0"/>
            <a:endParaRPr lang="fr-FR" sz="2000" dirty="0" smtClean="0"/>
          </a:p>
          <a:p>
            <a:pPr algn="ctr"/>
            <a:r>
              <a:rPr lang="fr-FR" sz="2000" b="1" dirty="0"/>
              <a:t>BASES UNIVERSELLES</a:t>
            </a:r>
          </a:p>
          <a:p>
            <a:r>
              <a:rPr lang="fr-FR" sz="2000" b="1" dirty="0"/>
              <a:t>Besoin d’être reconnu et estimé par autrui et par soi-même.</a:t>
            </a:r>
          </a:p>
          <a:p>
            <a:r>
              <a:rPr lang="fr-FR" sz="2000" b="1" dirty="0"/>
              <a:t>Besoin d'indépendance et d'autonomie.</a:t>
            </a:r>
          </a:p>
          <a:p>
            <a:r>
              <a:rPr lang="fr-FR" sz="2000" dirty="0"/>
              <a:t>Être utile, avoir de la valeur. Réputation. </a:t>
            </a:r>
            <a:br>
              <a:rPr lang="fr-FR" sz="2000" dirty="0"/>
            </a:br>
            <a:r>
              <a:rPr lang="fr-FR" sz="2000" dirty="0"/>
              <a:t>Conserver son autonomie, son identité.</a:t>
            </a:r>
          </a:p>
          <a:p>
            <a:r>
              <a:rPr lang="fr-FR" sz="2000" dirty="0"/>
              <a:t>Désir de puissance, de réalisation, de maîtrise, de compétence, de confiance face au monde, d'indépendance et de liberté.</a:t>
            </a:r>
          </a:p>
          <a:p>
            <a:r>
              <a:rPr lang="fr-FR" sz="2000" dirty="0"/>
              <a:t>Désir de réputation ou de prestige. Estime personnelle.</a:t>
            </a:r>
          </a:p>
          <a:p>
            <a:r>
              <a:rPr lang="fr-FR" sz="2000" dirty="0"/>
              <a:t>Parler et être entendu. Sortir du lot. Confiance. Respect. </a:t>
            </a:r>
          </a:p>
          <a:p>
            <a:pPr algn="ctr"/>
            <a:r>
              <a:rPr lang="fr-FR" sz="2000" b="1" dirty="0"/>
              <a:t>BASES PROFESSIONNELLES</a:t>
            </a:r>
          </a:p>
          <a:p>
            <a:r>
              <a:rPr lang="fr-FR" sz="2000" dirty="0"/>
              <a:t>Faire un travail utile, visible, apprécié. Exprimer sa compétence.</a:t>
            </a:r>
          </a:p>
          <a:p>
            <a:r>
              <a:rPr lang="fr-FR" sz="2000" dirty="0"/>
              <a:t>Varier, innover dans sa tâche. Être apprécié et se l'entendre dire.</a:t>
            </a:r>
          </a:p>
          <a:p>
            <a:r>
              <a:rPr lang="fr-FR" sz="2000" dirty="0"/>
              <a:t>Participer à la définition de ses objectifs professionnels.</a:t>
            </a:r>
          </a:p>
          <a:p>
            <a:r>
              <a:rPr lang="fr-FR" sz="2000" dirty="0"/>
              <a:t>Avoir des avantages personnalisés. Recevoir délégation de pouvoir.</a:t>
            </a:r>
          </a:p>
          <a:p>
            <a:r>
              <a:rPr lang="fr-FR" sz="2000" dirty="0"/>
              <a:t>Responsabilisation.</a:t>
            </a:r>
          </a:p>
          <a:p>
            <a:r>
              <a:rPr lang="fr-FR" sz="2000" dirty="0"/>
              <a:t>Être consulté. Implication dans la prise de décision, les objectifs.</a:t>
            </a:r>
          </a:p>
          <a:p>
            <a:r>
              <a:rPr lang="fr-FR" sz="2000" dirty="0"/>
              <a:t>Disposer des résultats de l'entreprise.</a:t>
            </a:r>
            <a:br>
              <a:rPr lang="fr-FR" sz="2000" dirty="0"/>
            </a:br>
            <a:r>
              <a:rPr lang="fr-FR" sz="2000" dirty="0"/>
              <a:t>Avoir un bon statut, diplôme, certification...</a:t>
            </a:r>
            <a:endParaRPr lang="fr-FR" sz="2000" dirty="0"/>
          </a:p>
        </p:txBody>
      </p:sp>
    </p:spTree>
    <p:extLst>
      <p:ext uri="{BB962C8B-B14F-4D97-AF65-F5344CB8AC3E}">
        <p14:creationId xmlns:p14="http://schemas.microsoft.com/office/powerpoint/2010/main" val="6698073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Formation en Coaching Existentiel</a:t>
            </a:r>
            <a:endParaRPr lang="fr-FR" dirty="0"/>
          </a:p>
        </p:txBody>
      </p:sp>
      <p:sp>
        <p:nvSpPr>
          <p:cNvPr id="3" name="Espace réservé du numéro de diapositive 2"/>
          <p:cNvSpPr>
            <a:spLocks noGrp="1"/>
          </p:cNvSpPr>
          <p:nvPr>
            <p:ph type="sldNum" sz="quarter" idx="12"/>
          </p:nvPr>
        </p:nvSpPr>
        <p:spPr/>
        <p:txBody>
          <a:bodyPr/>
          <a:lstStyle/>
          <a:p>
            <a:fld id="{EBC71309-341E-4CA9-AB09-B61A1A13DE73}" type="slidenum">
              <a:rPr lang="fr-FR" smtClean="0"/>
              <a:pPr/>
              <a:t>21</a:t>
            </a:fld>
            <a:endParaRPr lang="fr-FR" dirty="0"/>
          </a:p>
        </p:txBody>
      </p:sp>
      <p:sp>
        <p:nvSpPr>
          <p:cNvPr id="4" name="Rectangle 3"/>
          <p:cNvSpPr/>
          <p:nvPr/>
        </p:nvSpPr>
        <p:spPr>
          <a:xfrm>
            <a:off x="755576" y="889844"/>
            <a:ext cx="7920880" cy="5016758"/>
          </a:xfrm>
          <a:prstGeom prst="rect">
            <a:avLst/>
          </a:prstGeom>
        </p:spPr>
        <p:txBody>
          <a:bodyPr wrap="square">
            <a:spAutoFit/>
          </a:bodyPr>
          <a:lstStyle/>
          <a:p>
            <a:pPr algn="ctr"/>
            <a:r>
              <a:rPr lang="fr-FR" sz="2000" b="1" i="1" dirty="0"/>
              <a:t>Besoin de réalisation</a:t>
            </a:r>
            <a:endParaRPr lang="fr-FR" sz="2000" dirty="0"/>
          </a:p>
          <a:p>
            <a:endParaRPr lang="fr-FR" sz="2000" dirty="0" smtClean="0"/>
          </a:p>
          <a:p>
            <a:r>
              <a:rPr lang="fr-FR" sz="2000" dirty="0" smtClean="0"/>
              <a:t>Lorsque </a:t>
            </a:r>
            <a:r>
              <a:rPr lang="fr-FR" sz="2000" dirty="0"/>
              <a:t>tous les besoins sont satisfaits Maslow dit que nous avons encore un besoin de réalisation de soi. Ce peut être  l’estime de soi. Le besoin d’accomplissement personnel, d’affirmation. Sentiment d’avoir réussi dans sa vie… </a:t>
            </a:r>
          </a:p>
          <a:p>
            <a:r>
              <a:rPr lang="fr-FR" sz="2000" dirty="0"/>
              <a:t>Quelle satisfaction personnelle vous apporte la réalisation de votre projet ?  </a:t>
            </a:r>
            <a:r>
              <a:rPr lang="fr-FR" sz="2000" b="1" dirty="0"/>
              <a:t>La réalisation de Soi</a:t>
            </a:r>
            <a:r>
              <a:rPr lang="fr-FR" sz="2000" dirty="0"/>
              <a:t>. Soi avec un petit s pour parler de soi-même ou avec un grand S pour parler du Soi intérieur, notre être véritable, ici en évitant de tomber dans le piège du coaching "gourou" se développent tous ces coachings qui proposent un accompagnement vers la réalisation de ses passions. </a:t>
            </a:r>
            <a:br>
              <a:rPr lang="fr-FR" sz="2000" dirty="0"/>
            </a:br>
            <a:r>
              <a:rPr lang="fr-FR" sz="2000" dirty="0"/>
              <a:t>Le coaching existentiel répond certes à tous ces besoins d'existence, mais quelle serait alors son originalité puisque nous retrouvons ces idées dans toutes les formes de coaching que j'ai décrit ici.</a:t>
            </a:r>
          </a:p>
          <a:p>
            <a:endParaRPr lang="fr-FR" sz="2000" dirty="0"/>
          </a:p>
        </p:txBody>
      </p:sp>
    </p:spTree>
    <p:extLst>
      <p:ext uri="{BB962C8B-B14F-4D97-AF65-F5344CB8AC3E}">
        <p14:creationId xmlns:p14="http://schemas.microsoft.com/office/powerpoint/2010/main" val="6577030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Formation en Coaching Existentiel</a:t>
            </a:r>
            <a:endParaRPr lang="fr-FR" dirty="0"/>
          </a:p>
        </p:txBody>
      </p:sp>
      <p:sp>
        <p:nvSpPr>
          <p:cNvPr id="3" name="Espace réservé du numéro de diapositive 2"/>
          <p:cNvSpPr>
            <a:spLocks noGrp="1"/>
          </p:cNvSpPr>
          <p:nvPr>
            <p:ph type="sldNum" sz="quarter" idx="12"/>
          </p:nvPr>
        </p:nvSpPr>
        <p:spPr/>
        <p:txBody>
          <a:bodyPr/>
          <a:lstStyle/>
          <a:p>
            <a:fld id="{EBC71309-341E-4CA9-AB09-B61A1A13DE73}" type="slidenum">
              <a:rPr lang="fr-FR" smtClean="0"/>
              <a:pPr/>
              <a:t>22</a:t>
            </a:fld>
            <a:endParaRPr lang="fr-FR" dirty="0"/>
          </a:p>
        </p:txBody>
      </p:sp>
      <p:sp>
        <p:nvSpPr>
          <p:cNvPr id="4" name="Rectangle 3"/>
          <p:cNvSpPr/>
          <p:nvPr/>
        </p:nvSpPr>
        <p:spPr>
          <a:xfrm>
            <a:off x="755576" y="889844"/>
            <a:ext cx="7920880" cy="4708981"/>
          </a:xfrm>
          <a:prstGeom prst="rect">
            <a:avLst/>
          </a:prstGeom>
        </p:spPr>
        <p:txBody>
          <a:bodyPr wrap="square">
            <a:spAutoFit/>
          </a:bodyPr>
          <a:lstStyle/>
          <a:p>
            <a:pPr algn="ctr"/>
            <a:r>
              <a:rPr lang="fr-FR" sz="2000" b="1" i="1" dirty="0"/>
              <a:t>Besoin de réalisation</a:t>
            </a:r>
            <a:endParaRPr lang="fr-FR" sz="2000" dirty="0"/>
          </a:p>
          <a:p>
            <a:endParaRPr lang="fr-FR" sz="2000" dirty="0" smtClean="0"/>
          </a:p>
          <a:p>
            <a:pPr algn="ctr"/>
            <a:r>
              <a:rPr lang="fr-FR" sz="2000" b="1" dirty="0"/>
              <a:t>BASES UNIVERSELLES</a:t>
            </a:r>
          </a:p>
          <a:p>
            <a:r>
              <a:rPr lang="fr-FR" sz="2000" dirty="0"/>
              <a:t>Besoin de réaliser ses potentialités, ses dons.</a:t>
            </a:r>
            <a:br>
              <a:rPr lang="fr-FR" sz="2000" dirty="0"/>
            </a:br>
            <a:r>
              <a:rPr lang="fr-FR" sz="2000" dirty="0"/>
              <a:t>S’épanouir. Méditer. Approfondir sa culture.</a:t>
            </a:r>
          </a:p>
          <a:p>
            <a:r>
              <a:rPr lang="fr-FR" sz="2000" dirty="0"/>
              <a:t>Développement personnel. Exprimer sa créativité.</a:t>
            </a:r>
          </a:p>
          <a:p>
            <a:endParaRPr lang="fr-FR" sz="2000" dirty="0"/>
          </a:p>
          <a:p>
            <a:pPr algn="ctr"/>
            <a:r>
              <a:rPr lang="fr-FR" sz="2000" b="1" dirty="0"/>
              <a:t>BASES PROFESSIONNELLES</a:t>
            </a:r>
          </a:p>
          <a:p>
            <a:r>
              <a:rPr lang="fr-FR" sz="2000" dirty="0"/>
              <a:t>Avoir un emploi qui correspond à ma passion ou à ma vocation… </a:t>
            </a:r>
          </a:p>
          <a:p>
            <a:r>
              <a:rPr lang="fr-FR" sz="2000" dirty="0"/>
              <a:t>Etre dans une entreprise apprenant ou l’on peut me  former et continuer son propre développement.</a:t>
            </a:r>
          </a:p>
          <a:p>
            <a:r>
              <a:rPr lang="fr-FR" sz="2000" dirty="0"/>
              <a:t>Être consulté et écouté. Participé au développement de l’entreprise, </a:t>
            </a:r>
          </a:p>
          <a:p>
            <a:r>
              <a:rPr lang="fr-FR" sz="2000" dirty="0"/>
              <a:t>Décider ensemble.  Être autonome. Créé mon entreprise. </a:t>
            </a:r>
            <a:endParaRPr lang="fr-FR" sz="2000" b="1" dirty="0"/>
          </a:p>
          <a:p>
            <a:endParaRPr lang="fr-FR" sz="2000" dirty="0"/>
          </a:p>
          <a:p>
            <a:endParaRPr lang="fr-FR" sz="2000" dirty="0"/>
          </a:p>
        </p:txBody>
      </p:sp>
    </p:spTree>
    <p:extLst>
      <p:ext uri="{BB962C8B-B14F-4D97-AF65-F5344CB8AC3E}">
        <p14:creationId xmlns:p14="http://schemas.microsoft.com/office/powerpoint/2010/main" val="1482340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EBC71309-341E-4CA9-AB09-B61A1A13DE73}" type="slidenum">
              <a:rPr lang="fr-FR" smtClean="0"/>
              <a:pPr/>
              <a:t>23</a:t>
            </a:fld>
            <a:endParaRPr lang="fr-FR"/>
          </a:p>
        </p:txBody>
      </p:sp>
      <p:sp>
        <p:nvSpPr>
          <p:cNvPr id="4" name="Espace réservé du pied de page 5"/>
          <p:cNvSpPr txBox="1">
            <a:spLocks/>
          </p:cNvSpPr>
          <p:nvPr/>
        </p:nvSpPr>
        <p:spPr>
          <a:xfrm>
            <a:off x="1763688" y="6448251"/>
            <a:ext cx="6048672"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noProof="0" dirty="0" smtClean="0">
                <a:ln>
                  <a:noFill/>
                </a:ln>
                <a:solidFill>
                  <a:srgbClr val="0033CC"/>
                </a:solidFill>
                <a:effectLst/>
                <a:uLnTx/>
                <a:uFillTx/>
                <a:latin typeface="+mn-lt"/>
                <a:ea typeface="+mn-ea"/>
                <a:cs typeface="+mn-cs"/>
                <a:sym typeface="Webdings"/>
              </a:rPr>
              <a:t>       </a:t>
            </a:r>
            <a:r>
              <a:rPr kumimoji="0" lang="fr-FR" sz="1000" b="0" i="1" u="none" strike="noStrike" kern="1200" cap="none" spc="0" normalizeH="0" baseline="0" noProof="0" dirty="0" smtClean="0">
                <a:ln>
                  <a:noFill/>
                </a:ln>
                <a:solidFill>
                  <a:srgbClr val="003399"/>
                </a:solidFill>
                <a:effectLst/>
                <a:uLnTx/>
                <a:uFillTx/>
                <a:latin typeface="Comic Sans MS" pitchFamily="66" charset="0"/>
                <a:ea typeface="+mn-ea"/>
                <a:cs typeface="+mn-cs"/>
              </a:rPr>
              <a:t>Meta Sophia   -   Formation en Coaching Existentiel – Elie GUEZ – Février/Mars 2012</a:t>
            </a:r>
            <a:endParaRPr kumimoji="0" lang="fr-FR" sz="1000" b="0" i="1" u="none" strike="noStrike" kern="1200" cap="none" spc="0" normalizeH="0" baseline="0" noProof="0" dirty="0">
              <a:ln>
                <a:noFill/>
              </a:ln>
              <a:solidFill>
                <a:srgbClr val="003399"/>
              </a:solidFill>
              <a:effectLst/>
              <a:uLnTx/>
              <a:uFillTx/>
              <a:latin typeface="Comic Sans MS" pitchFamily="66" charset="0"/>
              <a:ea typeface="+mn-ea"/>
              <a:cs typeface="+mn-cs"/>
            </a:endParaRPr>
          </a:p>
        </p:txBody>
      </p:sp>
      <p:sp>
        <p:nvSpPr>
          <p:cNvPr id="5" name="Titre 1"/>
          <p:cNvSpPr txBox="1">
            <a:spLocks/>
          </p:cNvSpPr>
          <p:nvPr/>
        </p:nvSpPr>
        <p:spPr>
          <a:xfrm>
            <a:off x="1403648" y="116632"/>
            <a:ext cx="7632848" cy="72008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2800" b="0" i="0" u="none" strike="noStrike" kern="1200" cap="none" spc="0" normalizeH="0" baseline="0" noProof="0" dirty="0" smtClean="0">
                <a:ln>
                  <a:noFill/>
                </a:ln>
                <a:solidFill>
                  <a:srgbClr val="003399"/>
                </a:solidFill>
                <a:effectLst/>
                <a:uLnTx/>
                <a:uFillTx/>
                <a:latin typeface="Comic Sans MS" pitchFamily="66" charset="0"/>
                <a:ea typeface="+mj-ea"/>
                <a:cs typeface="+mj-cs"/>
              </a:rPr>
              <a:t>La pyramide des besoins de Maslow</a:t>
            </a:r>
            <a:endParaRPr kumimoji="0" lang="fr-FR" sz="2800" b="0" i="0" u="none" strike="noStrike" kern="1200" cap="none" spc="0" normalizeH="0" baseline="0" noProof="0" dirty="0">
              <a:ln>
                <a:noFill/>
              </a:ln>
              <a:solidFill>
                <a:srgbClr val="003399"/>
              </a:solidFill>
              <a:effectLst/>
              <a:uLnTx/>
              <a:uFillTx/>
              <a:latin typeface="Comic Sans MS" pitchFamily="66" charset="0"/>
              <a:ea typeface="+mj-ea"/>
              <a:cs typeface="+mj-cs"/>
            </a:endParaRPr>
          </a:p>
        </p:txBody>
      </p:sp>
      <p:cxnSp>
        <p:nvCxnSpPr>
          <p:cNvPr id="6" name="Connecteur droit 5"/>
          <p:cNvCxnSpPr/>
          <p:nvPr/>
        </p:nvCxnSpPr>
        <p:spPr>
          <a:xfrm>
            <a:off x="179512" y="6381328"/>
            <a:ext cx="8712968" cy="0"/>
          </a:xfrm>
          <a:prstGeom prst="line">
            <a:avLst/>
          </a:prstGeom>
        </p:spPr>
        <p:style>
          <a:lnRef idx="1">
            <a:schemeClr val="accent1"/>
          </a:lnRef>
          <a:fillRef idx="0">
            <a:schemeClr val="accent1"/>
          </a:fillRef>
          <a:effectRef idx="0">
            <a:schemeClr val="accent1"/>
          </a:effectRef>
          <a:fontRef idx="minor">
            <a:schemeClr val="tx1"/>
          </a:fontRef>
        </p:style>
      </p:cxnSp>
      <p:pic>
        <p:nvPicPr>
          <p:cNvPr id="8" name="Image 7" descr="bandeau metasophia laurent 2011.jpg"/>
          <p:cNvPicPr>
            <a:picLocks noChangeAspect="1"/>
          </p:cNvPicPr>
          <p:nvPr/>
        </p:nvPicPr>
        <p:blipFill>
          <a:blip r:embed="rId2" cstate="print"/>
          <a:stretch>
            <a:fillRect/>
          </a:stretch>
        </p:blipFill>
        <p:spPr>
          <a:xfrm>
            <a:off x="179512" y="6453336"/>
            <a:ext cx="1498545" cy="288032"/>
          </a:xfrm>
          <a:prstGeom prst="rect">
            <a:avLst/>
          </a:prstGeom>
        </p:spPr>
      </p:pic>
      <p:sp>
        <p:nvSpPr>
          <p:cNvPr id="37" name="ZoneTexte 36"/>
          <p:cNvSpPr txBox="1"/>
          <p:nvPr/>
        </p:nvSpPr>
        <p:spPr>
          <a:xfrm>
            <a:off x="107504" y="5949280"/>
            <a:ext cx="1584176" cy="400110"/>
          </a:xfrm>
          <a:prstGeom prst="rect">
            <a:avLst/>
          </a:prstGeom>
          <a:noFill/>
        </p:spPr>
        <p:txBody>
          <a:bodyPr wrap="square" rtlCol="0">
            <a:spAutoFit/>
          </a:bodyPr>
          <a:lstStyle/>
          <a:p>
            <a:r>
              <a:rPr lang="fr-FR" sz="1000" dirty="0" smtClean="0">
                <a:solidFill>
                  <a:srgbClr val="002060"/>
                </a:solidFill>
                <a:latin typeface="Comic Sans MS" pitchFamily="66" charset="0"/>
              </a:rPr>
              <a:t>D’après </a:t>
            </a:r>
          </a:p>
          <a:p>
            <a:r>
              <a:rPr lang="fr-FR" sz="1000" dirty="0" smtClean="0">
                <a:solidFill>
                  <a:srgbClr val="002060"/>
                </a:solidFill>
                <a:latin typeface="Comic Sans MS" pitchFamily="66" charset="0"/>
              </a:rPr>
              <a:t>Hillel l’Ancien, Maslow</a:t>
            </a:r>
            <a:endParaRPr lang="fr-FR" sz="1000" dirty="0">
              <a:solidFill>
                <a:srgbClr val="002060"/>
              </a:solidFill>
              <a:latin typeface="Comic Sans MS" pitchFamily="66" charset="0"/>
            </a:endParaRPr>
          </a:p>
        </p:txBody>
      </p:sp>
      <p:sp>
        <p:nvSpPr>
          <p:cNvPr id="9" name="ZoneTexte 8"/>
          <p:cNvSpPr txBox="1"/>
          <p:nvPr/>
        </p:nvSpPr>
        <p:spPr>
          <a:xfrm>
            <a:off x="1907704" y="1412777"/>
            <a:ext cx="3024336" cy="1015663"/>
          </a:xfrm>
          <a:prstGeom prst="rect">
            <a:avLst/>
          </a:prstGeom>
          <a:noFill/>
        </p:spPr>
        <p:txBody>
          <a:bodyPr wrap="square" rtlCol="0">
            <a:spAutoFit/>
          </a:bodyPr>
          <a:lstStyle/>
          <a:p>
            <a:r>
              <a:rPr lang="fr-FR" sz="1200" dirty="0" smtClean="0">
                <a:solidFill>
                  <a:srgbClr val="003399"/>
                </a:solidFill>
                <a:latin typeface="Comic Sans MS" pitchFamily="66" charset="0"/>
              </a:rPr>
              <a:t>Le Besoin d'accomplissement de soi est le besoin le plus fort et le plus profond d'une personne au travail, puisqu'il est directement lié au sens et à la Réussite de sa Vie… </a:t>
            </a:r>
            <a:r>
              <a:rPr lang="fr-FR" sz="1200" b="1" u="sng" dirty="0" smtClean="0">
                <a:solidFill>
                  <a:srgbClr val="003399"/>
                </a:solidFill>
                <a:latin typeface="Comic Sans MS" pitchFamily="66" charset="0"/>
              </a:rPr>
              <a:t> </a:t>
            </a:r>
            <a:endParaRPr lang="fr-FR" sz="1100" b="1" i="1" dirty="0" smtClean="0">
              <a:solidFill>
                <a:srgbClr val="003399"/>
              </a:solidFill>
              <a:latin typeface="Comic Sans MS" pitchFamily="66" charset="0"/>
              <a:sym typeface="Wingdings 3"/>
            </a:endParaRPr>
          </a:p>
        </p:txBody>
      </p:sp>
      <p:pic>
        <p:nvPicPr>
          <p:cNvPr id="10252" name="Picture 12"/>
          <p:cNvPicPr>
            <a:picLocks noChangeAspect="1" noChangeArrowheads="1"/>
          </p:cNvPicPr>
          <p:nvPr/>
        </p:nvPicPr>
        <p:blipFill>
          <a:blip r:embed="rId3" cstate="print"/>
          <a:srcRect/>
          <a:stretch>
            <a:fillRect/>
          </a:stretch>
        </p:blipFill>
        <p:spPr bwMode="auto">
          <a:xfrm>
            <a:off x="5580062" y="1429589"/>
            <a:ext cx="3240410" cy="4807723"/>
          </a:xfrm>
          <a:prstGeom prst="rect">
            <a:avLst/>
          </a:prstGeom>
          <a:noFill/>
          <a:ln w="9525">
            <a:noFill/>
            <a:miter lim="800000"/>
            <a:headEnd/>
            <a:tailEnd/>
          </a:ln>
        </p:spPr>
      </p:pic>
      <p:cxnSp>
        <p:nvCxnSpPr>
          <p:cNvPr id="14" name="Connecteur droit avec flèche 13"/>
          <p:cNvCxnSpPr/>
          <p:nvPr/>
        </p:nvCxnSpPr>
        <p:spPr>
          <a:xfrm flipV="1">
            <a:off x="5652120" y="4437112"/>
            <a:ext cx="0" cy="151216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5" name="ZoneTexte 14"/>
          <p:cNvSpPr txBox="1"/>
          <p:nvPr/>
        </p:nvSpPr>
        <p:spPr>
          <a:xfrm>
            <a:off x="5220072" y="4967590"/>
            <a:ext cx="423514" cy="261610"/>
          </a:xfrm>
          <a:prstGeom prst="rect">
            <a:avLst/>
          </a:prstGeom>
          <a:noFill/>
        </p:spPr>
        <p:txBody>
          <a:bodyPr wrap="none" rtlCol="0">
            <a:spAutoFit/>
          </a:bodyPr>
          <a:lstStyle/>
          <a:p>
            <a:r>
              <a:rPr lang="fr-FR" sz="1100" b="1" dirty="0" smtClean="0">
                <a:solidFill>
                  <a:srgbClr val="003399"/>
                </a:solidFill>
                <a:latin typeface="Comic Sans MS" pitchFamily="66" charset="0"/>
              </a:rPr>
              <a:t>Moi</a:t>
            </a:r>
            <a:endParaRPr lang="fr-FR" sz="1100" b="1" dirty="0">
              <a:solidFill>
                <a:srgbClr val="003399"/>
              </a:solidFill>
              <a:latin typeface="Comic Sans MS" pitchFamily="66" charset="0"/>
            </a:endParaRPr>
          </a:p>
        </p:txBody>
      </p:sp>
      <p:cxnSp>
        <p:nvCxnSpPr>
          <p:cNvPr id="16" name="Connecteur droit avec flèche 15"/>
          <p:cNvCxnSpPr/>
          <p:nvPr/>
        </p:nvCxnSpPr>
        <p:spPr>
          <a:xfrm flipV="1">
            <a:off x="5796136" y="3140968"/>
            <a:ext cx="8384" cy="129614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a:off x="5076056" y="3429000"/>
            <a:ext cx="792088" cy="600164"/>
          </a:xfrm>
          <a:prstGeom prst="rect">
            <a:avLst/>
          </a:prstGeom>
          <a:noFill/>
        </p:spPr>
        <p:txBody>
          <a:bodyPr wrap="square" rtlCol="0">
            <a:spAutoFit/>
          </a:bodyPr>
          <a:lstStyle/>
          <a:p>
            <a:pPr algn="ctr"/>
            <a:r>
              <a:rPr lang="fr-FR" sz="1100" b="1" dirty="0" smtClean="0">
                <a:solidFill>
                  <a:srgbClr val="003399"/>
                </a:solidFill>
                <a:latin typeface="Comic Sans MS" pitchFamily="66" charset="0"/>
              </a:rPr>
              <a:t>Moi et les autres</a:t>
            </a:r>
            <a:endParaRPr lang="fr-FR" sz="1100" b="1" dirty="0">
              <a:solidFill>
                <a:srgbClr val="003399"/>
              </a:solidFill>
              <a:latin typeface="Comic Sans MS" pitchFamily="66" charset="0"/>
            </a:endParaRPr>
          </a:p>
        </p:txBody>
      </p:sp>
      <p:cxnSp>
        <p:nvCxnSpPr>
          <p:cNvPr id="19" name="Connecteur droit avec flèche 18"/>
          <p:cNvCxnSpPr/>
          <p:nvPr/>
        </p:nvCxnSpPr>
        <p:spPr>
          <a:xfrm>
            <a:off x="3131840" y="4437112"/>
            <a:ext cx="2232248" cy="0"/>
          </a:xfrm>
          <a:prstGeom prst="straightConnector1">
            <a:avLst/>
          </a:prstGeom>
          <a:ln w="19050">
            <a:solidFill>
              <a:srgbClr val="00B050"/>
            </a:solidFill>
            <a:tailEnd type="arrow"/>
          </a:ln>
          <a:effectLst>
            <a:outerShdw blurRad="50800" dist="50800" dir="5400000" algn="ctr" rotWithShape="0">
              <a:schemeClr val="accent3">
                <a:lumMod val="75000"/>
              </a:schemeClr>
            </a:outerShdw>
          </a:effectLst>
        </p:spPr>
        <p:style>
          <a:lnRef idx="1">
            <a:schemeClr val="accent1"/>
          </a:lnRef>
          <a:fillRef idx="0">
            <a:schemeClr val="accent1"/>
          </a:fillRef>
          <a:effectRef idx="0">
            <a:schemeClr val="accent1"/>
          </a:effectRef>
          <a:fontRef idx="minor">
            <a:schemeClr val="tx1"/>
          </a:fontRef>
        </p:style>
      </p:cxnSp>
      <p:sp>
        <p:nvSpPr>
          <p:cNvPr id="20" name="ZoneTexte 19"/>
          <p:cNvSpPr txBox="1"/>
          <p:nvPr/>
        </p:nvSpPr>
        <p:spPr>
          <a:xfrm>
            <a:off x="3347864" y="3934217"/>
            <a:ext cx="1368152" cy="430887"/>
          </a:xfrm>
          <a:prstGeom prst="rect">
            <a:avLst/>
          </a:prstGeom>
          <a:noFill/>
          <a:effectLst>
            <a:outerShdw blurRad="50800" dist="50800" dir="5400000" algn="ctr" rotWithShape="0">
              <a:schemeClr val="accent3">
                <a:lumMod val="60000"/>
                <a:lumOff val="40000"/>
              </a:schemeClr>
            </a:outerShdw>
          </a:effectLst>
        </p:spPr>
        <p:txBody>
          <a:bodyPr wrap="square" rtlCol="0">
            <a:spAutoFit/>
          </a:bodyPr>
          <a:lstStyle/>
          <a:p>
            <a:pPr algn="ctr"/>
            <a:r>
              <a:rPr lang="fr-FR" sz="1100" b="1" dirty="0" smtClean="0">
                <a:solidFill>
                  <a:srgbClr val="00B050"/>
                </a:solidFill>
                <a:latin typeface="Comic Sans MS" pitchFamily="66" charset="0"/>
              </a:rPr>
              <a:t>Rencontre avec Le Monde</a:t>
            </a:r>
            <a:endParaRPr lang="fr-FR" sz="1100" b="1" dirty="0">
              <a:solidFill>
                <a:srgbClr val="00B050"/>
              </a:solidFill>
              <a:latin typeface="Comic Sans MS" pitchFamily="66" charset="0"/>
            </a:endParaRPr>
          </a:p>
        </p:txBody>
      </p:sp>
      <p:sp>
        <p:nvSpPr>
          <p:cNvPr id="17" name="ZoneTexte 16"/>
          <p:cNvSpPr txBox="1"/>
          <p:nvPr/>
        </p:nvSpPr>
        <p:spPr>
          <a:xfrm>
            <a:off x="971600" y="2708920"/>
            <a:ext cx="3816424" cy="1200329"/>
          </a:xfrm>
          <a:prstGeom prst="rect">
            <a:avLst/>
          </a:prstGeom>
          <a:solidFill>
            <a:schemeClr val="accent4">
              <a:lumMod val="20000"/>
              <a:lumOff val="80000"/>
            </a:schemeClr>
          </a:solidFill>
        </p:spPr>
        <p:txBody>
          <a:bodyPr wrap="square" rtlCol="0">
            <a:spAutoFit/>
          </a:bodyPr>
          <a:lstStyle/>
          <a:p>
            <a:r>
              <a:rPr lang="fr-FR" sz="2000" i="1" dirty="0" smtClean="0">
                <a:solidFill>
                  <a:srgbClr val="003399"/>
                </a:solidFill>
                <a:latin typeface="Comic Sans MS" pitchFamily="66" charset="0"/>
              </a:rPr>
              <a:t>Si je ne suis pas pour moi...</a:t>
            </a:r>
          </a:p>
          <a:p>
            <a:r>
              <a:rPr lang="fr-FR" sz="2000" i="1" dirty="0" smtClean="0">
                <a:solidFill>
                  <a:srgbClr val="003399"/>
                </a:solidFill>
                <a:latin typeface="Comic Sans MS" pitchFamily="66" charset="0"/>
              </a:rPr>
              <a:t>qui suis-je ? </a:t>
            </a:r>
          </a:p>
          <a:p>
            <a:endParaRPr lang="fr-FR" sz="2000" i="1" dirty="0" smtClean="0">
              <a:solidFill>
                <a:srgbClr val="003399"/>
              </a:solidFill>
              <a:latin typeface="Comic Sans MS" pitchFamily="66" charset="0"/>
            </a:endParaRPr>
          </a:p>
          <a:p>
            <a:r>
              <a:rPr lang="fr-FR" sz="1200" i="1" dirty="0" smtClean="0">
                <a:solidFill>
                  <a:srgbClr val="003399"/>
                </a:solidFill>
                <a:latin typeface="Comic Sans MS" pitchFamily="66" charset="0"/>
              </a:rPr>
              <a:t>Hillel l’ancien, Maximes de nos pères</a:t>
            </a:r>
            <a:endParaRPr lang="fr-FR" sz="1200" i="1" dirty="0">
              <a:solidFill>
                <a:srgbClr val="003399"/>
              </a:solidFill>
              <a:latin typeface="Comic Sans MS" pitchFamily="66" charset="0"/>
            </a:endParaRPr>
          </a:p>
        </p:txBody>
      </p:sp>
    </p:spTree>
    <p:extLst>
      <p:ext uri="{BB962C8B-B14F-4D97-AF65-F5344CB8AC3E}">
        <p14:creationId xmlns:p14="http://schemas.microsoft.com/office/powerpoint/2010/main" val="33807941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Formation en Coaching Existentiel</a:t>
            </a:r>
            <a:endParaRPr lang="fr-FR" dirty="0"/>
          </a:p>
        </p:txBody>
      </p:sp>
      <p:sp>
        <p:nvSpPr>
          <p:cNvPr id="3" name="Espace réservé du numéro de diapositive 2"/>
          <p:cNvSpPr>
            <a:spLocks noGrp="1"/>
          </p:cNvSpPr>
          <p:nvPr>
            <p:ph type="sldNum" sz="quarter" idx="12"/>
          </p:nvPr>
        </p:nvSpPr>
        <p:spPr/>
        <p:txBody>
          <a:bodyPr/>
          <a:lstStyle/>
          <a:p>
            <a:fld id="{EBC71309-341E-4CA9-AB09-B61A1A13DE73}" type="slidenum">
              <a:rPr lang="fr-FR" smtClean="0"/>
              <a:pPr/>
              <a:t>24</a:t>
            </a:fld>
            <a:endParaRPr lang="fr-FR" dirty="0"/>
          </a:p>
        </p:txBody>
      </p:sp>
      <p:sp>
        <p:nvSpPr>
          <p:cNvPr id="4" name="Rectangle 3"/>
          <p:cNvSpPr/>
          <p:nvPr/>
        </p:nvSpPr>
        <p:spPr>
          <a:xfrm>
            <a:off x="720858" y="1196752"/>
            <a:ext cx="7920880" cy="4093428"/>
          </a:xfrm>
          <a:prstGeom prst="rect">
            <a:avLst/>
          </a:prstGeom>
        </p:spPr>
        <p:txBody>
          <a:bodyPr wrap="square">
            <a:spAutoFit/>
          </a:bodyPr>
          <a:lstStyle/>
          <a:p>
            <a:r>
              <a:rPr lang="fr-FR" sz="2000" dirty="0"/>
              <a:t>Arrivé en haut de la pyramide est-ce pour autant un aboutissement final. Nous retrouvons ici l’aphorisme de Hillel l’ancien après la prise en charge de sa propre réalisation « « Si je ne suis pas pour moi qui suis-je » vient l’idée du Pour quoi ?  « Si ce n’est que pour moi que suis-je » C’est dans ce sens que nous ajoutons une nouvelle dimension, La dimension du sens.</a:t>
            </a:r>
          </a:p>
          <a:p>
            <a:endParaRPr lang="fr-FR" sz="2000" dirty="0" smtClean="0"/>
          </a:p>
          <a:p>
            <a:r>
              <a:rPr lang="fr-FR" sz="2000" dirty="0" smtClean="0"/>
              <a:t>Le </a:t>
            </a:r>
            <a:r>
              <a:rPr lang="fr-FR" sz="2000" dirty="0"/>
              <a:t>RAMHAL kabbaliste du 18em siècle nous dit dans son ouvrage « le chemin de la rectitude » que l’homme n’est jamais satisfait et qu’il cherchera à assouvir des besoins de plus en plus spirituels. D’où notre idée d’inverser la pyramide pour aller chercher des besoins Trans-personnels. Savez-vous l’identifier voir la vidéo vivre ou exister dans </a:t>
            </a:r>
            <a:r>
              <a:rPr lang="fr-FR" sz="2000" u="sng" dirty="0">
                <a:hlinkClick r:id="rId2"/>
              </a:rPr>
              <a:t>http://coachingexistentiel.com/videos </a:t>
            </a:r>
            <a:endParaRPr lang="fr-FR" sz="2000" u="sng" dirty="0">
              <a:hlinkClick r:id="rId2"/>
            </a:endParaRPr>
          </a:p>
          <a:p>
            <a:endParaRPr lang="fr-FR" sz="2000" dirty="0"/>
          </a:p>
        </p:txBody>
      </p:sp>
    </p:spTree>
    <p:extLst>
      <p:ext uri="{BB962C8B-B14F-4D97-AF65-F5344CB8AC3E}">
        <p14:creationId xmlns:p14="http://schemas.microsoft.com/office/powerpoint/2010/main" val="9823081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Formation en Coaching Existentiel</a:t>
            </a:r>
            <a:endParaRPr lang="fr-FR" dirty="0"/>
          </a:p>
        </p:txBody>
      </p:sp>
      <p:sp>
        <p:nvSpPr>
          <p:cNvPr id="3" name="Espace réservé du numéro de diapositive 2"/>
          <p:cNvSpPr>
            <a:spLocks noGrp="1"/>
          </p:cNvSpPr>
          <p:nvPr>
            <p:ph type="sldNum" sz="quarter" idx="12"/>
          </p:nvPr>
        </p:nvSpPr>
        <p:spPr/>
        <p:txBody>
          <a:bodyPr/>
          <a:lstStyle/>
          <a:p>
            <a:fld id="{EBC71309-341E-4CA9-AB09-B61A1A13DE73}" type="slidenum">
              <a:rPr lang="fr-FR" smtClean="0"/>
              <a:pPr/>
              <a:t>25</a:t>
            </a:fld>
            <a:endParaRPr lang="fr-FR" dirty="0"/>
          </a:p>
        </p:txBody>
      </p:sp>
      <p:sp>
        <p:nvSpPr>
          <p:cNvPr id="4" name="Rectangle 3"/>
          <p:cNvSpPr/>
          <p:nvPr/>
        </p:nvSpPr>
        <p:spPr>
          <a:xfrm>
            <a:off x="827584" y="548680"/>
            <a:ext cx="7848872" cy="5632311"/>
          </a:xfrm>
          <a:prstGeom prst="rect">
            <a:avLst/>
          </a:prstGeom>
        </p:spPr>
        <p:txBody>
          <a:bodyPr wrap="square">
            <a:spAutoFit/>
          </a:bodyPr>
          <a:lstStyle/>
          <a:p>
            <a:pPr algn="ctr"/>
            <a:r>
              <a:rPr lang="fr-FR" b="1" i="1" dirty="0"/>
              <a:t>Le Besoin de sens</a:t>
            </a:r>
            <a:endParaRPr lang="fr-FR" dirty="0"/>
          </a:p>
          <a:p>
            <a:pPr lvl="0"/>
            <a:endParaRPr lang="fr-FR" dirty="0" smtClean="0"/>
          </a:p>
          <a:p>
            <a:pPr lvl="0"/>
            <a:r>
              <a:rPr lang="fr-FR" dirty="0" smtClean="0"/>
              <a:t>Le </a:t>
            </a:r>
            <a:r>
              <a:rPr lang="fr-FR" dirty="0"/>
              <a:t>coaching existentiel se pose du la pointe de la pyramide pour essayer de voir plus loin. Comme le dis F. Frankl, un nain sur les épaule d’un géant voit plus loin. Viktor Frankl après avoir était élève de la psychanalyse freudienne qui répond au besoin de plaisir, et de l'approche Adlérienne qui répond au besoin de réalisation de soi, découvre que l'homme n'est pas animé que par la réalisation de ses désirs personnels, mais il est aussi animé par un besoin de sens.</a:t>
            </a:r>
            <a:br>
              <a:rPr lang="fr-FR" dirty="0"/>
            </a:br>
            <a:r>
              <a:rPr lang="fr-FR" dirty="0"/>
              <a:t>Transcender la pyramide de besoins personnels (besoin de recevoir) pour commencer à toucher les besoins </a:t>
            </a:r>
            <a:r>
              <a:rPr lang="fr-FR" dirty="0" err="1"/>
              <a:t>trans</a:t>
            </a:r>
            <a:r>
              <a:rPr lang="fr-FR" dirty="0"/>
              <a:t>-personnels (besoin de donner).</a:t>
            </a:r>
            <a:br>
              <a:rPr lang="fr-FR" dirty="0"/>
            </a:br>
            <a:r>
              <a:rPr lang="fr-FR" dirty="0"/>
              <a:t>Pourquoi, pour quoi ou pour qui vit-on?</a:t>
            </a:r>
            <a:br>
              <a:rPr lang="fr-FR" dirty="0"/>
            </a:br>
            <a:r>
              <a:rPr lang="fr-FR" dirty="0"/>
              <a:t>De la question qu'est-ce que la vie peut me donner, le coaching existentiel nous questionne au sens ultime qui nous mène à : qu'est-ce que nous aimerions donner à la vie. </a:t>
            </a:r>
            <a:r>
              <a:rPr lang="fr-FR" b="1" dirty="0"/>
              <a:t>Nous passons alors de la passion à la mission</a:t>
            </a:r>
            <a:r>
              <a:rPr lang="fr-FR" dirty="0"/>
              <a:t>. Je suis sur terre non pas simplement pour Me réaliser mais pour Réaliser quelque chose qui donne sens à autre que moi.</a:t>
            </a:r>
          </a:p>
          <a:p>
            <a:r>
              <a:rPr lang="fr-FR" dirty="0"/>
              <a:t>Ici nous somme dans le registre des valeurs et des principes. Le besoins d’être en congruence avec sa conscience morale. Savoir à quoi je sers, ce que j’apporte au monde. Retravailler votre projet selon ce critère. Qu’est-ce que vous aimerai apporter au monde.</a:t>
            </a:r>
            <a:endParaRPr lang="fr-FR" dirty="0"/>
          </a:p>
        </p:txBody>
      </p:sp>
    </p:spTree>
    <p:extLst>
      <p:ext uri="{BB962C8B-B14F-4D97-AF65-F5344CB8AC3E}">
        <p14:creationId xmlns:p14="http://schemas.microsoft.com/office/powerpoint/2010/main" val="15191069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EBC71309-341E-4CA9-AB09-B61A1A13DE73}" type="slidenum">
              <a:rPr lang="fr-FR" smtClean="0"/>
              <a:pPr/>
              <a:t>26</a:t>
            </a:fld>
            <a:endParaRPr lang="fr-FR"/>
          </a:p>
        </p:txBody>
      </p:sp>
      <p:sp>
        <p:nvSpPr>
          <p:cNvPr id="4" name="Espace réservé du pied de page 5"/>
          <p:cNvSpPr txBox="1">
            <a:spLocks/>
          </p:cNvSpPr>
          <p:nvPr/>
        </p:nvSpPr>
        <p:spPr>
          <a:xfrm>
            <a:off x="1763688" y="6448251"/>
            <a:ext cx="6048672"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noProof="0" dirty="0" smtClean="0">
                <a:ln>
                  <a:noFill/>
                </a:ln>
                <a:solidFill>
                  <a:srgbClr val="0033CC"/>
                </a:solidFill>
                <a:effectLst/>
                <a:uLnTx/>
                <a:uFillTx/>
                <a:latin typeface="+mn-lt"/>
                <a:ea typeface="+mn-ea"/>
                <a:cs typeface="+mn-cs"/>
                <a:sym typeface="Webdings"/>
              </a:rPr>
              <a:t>       </a:t>
            </a:r>
            <a:r>
              <a:rPr kumimoji="0" lang="fr-FR" sz="1000" b="0" i="1" u="none" strike="noStrike" kern="1200" cap="none" spc="0" normalizeH="0" baseline="0" noProof="0" dirty="0" smtClean="0">
                <a:ln>
                  <a:noFill/>
                </a:ln>
                <a:solidFill>
                  <a:srgbClr val="003399"/>
                </a:solidFill>
                <a:effectLst/>
                <a:uLnTx/>
                <a:uFillTx/>
                <a:latin typeface="Comic Sans MS" pitchFamily="66" charset="0"/>
                <a:ea typeface="+mn-ea"/>
                <a:cs typeface="+mn-cs"/>
              </a:rPr>
              <a:t>Meta Sophia   -   Formation en Coaching Existentiel – Elie GUEZ – Février/Mars 2012</a:t>
            </a:r>
            <a:endParaRPr kumimoji="0" lang="fr-FR" sz="1000" b="0" i="1" u="none" strike="noStrike" kern="1200" cap="none" spc="0" normalizeH="0" baseline="0" noProof="0" dirty="0">
              <a:ln>
                <a:noFill/>
              </a:ln>
              <a:solidFill>
                <a:srgbClr val="003399"/>
              </a:solidFill>
              <a:effectLst/>
              <a:uLnTx/>
              <a:uFillTx/>
              <a:latin typeface="Comic Sans MS" pitchFamily="66" charset="0"/>
              <a:ea typeface="+mn-ea"/>
              <a:cs typeface="+mn-cs"/>
            </a:endParaRPr>
          </a:p>
        </p:txBody>
      </p:sp>
      <p:sp>
        <p:nvSpPr>
          <p:cNvPr id="5" name="Titre 1"/>
          <p:cNvSpPr txBox="1">
            <a:spLocks/>
          </p:cNvSpPr>
          <p:nvPr/>
        </p:nvSpPr>
        <p:spPr>
          <a:xfrm>
            <a:off x="1403648" y="44624"/>
            <a:ext cx="7632848" cy="72008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2800" b="0" i="0" u="none" strike="noStrike" kern="1200" cap="none" spc="0" normalizeH="0" baseline="0" noProof="0" dirty="0" smtClean="0">
                <a:ln>
                  <a:noFill/>
                </a:ln>
                <a:solidFill>
                  <a:srgbClr val="003399"/>
                </a:solidFill>
                <a:effectLst/>
                <a:uLnTx/>
                <a:uFillTx/>
                <a:latin typeface="Comic Sans MS" pitchFamily="66" charset="0"/>
                <a:ea typeface="+mj-ea"/>
                <a:cs typeface="+mj-cs"/>
              </a:rPr>
              <a:t>Vivre ou Exister ?</a:t>
            </a:r>
            <a:endParaRPr kumimoji="0" lang="fr-FR" sz="2800" b="0" i="0" u="none" strike="noStrike" kern="1200" cap="none" spc="0" normalizeH="0" baseline="0" noProof="0" dirty="0">
              <a:ln>
                <a:noFill/>
              </a:ln>
              <a:solidFill>
                <a:srgbClr val="003399"/>
              </a:solidFill>
              <a:effectLst/>
              <a:uLnTx/>
              <a:uFillTx/>
              <a:latin typeface="Comic Sans MS" pitchFamily="66" charset="0"/>
              <a:ea typeface="+mj-ea"/>
              <a:cs typeface="+mj-cs"/>
            </a:endParaRPr>
          </a:p>
        </p:txBody>
      </p:sp>
      <p:cxnSp>
        <p:nvCxnSpPr>
          <p:cNvPr id="6" name="Connecteur droit 5"/>
          <p:cNvCxnSpPr/>
          <p:nvPr/>
        </p:nvCxnSpPr>
        <p:spPr>
          <a:xfrm>
            <a:off x="179512" y="6381328"/>
            <a:ext cx="8712968" cy="0"/>
          </a:xfrm>
          <a:prstGeom prst="line">
            <a:avLst/>
          </a:prstGeom>
        </p:spPr>
        <p:style>
          <a:lnRef idx="1">
            <a:schemeClr val="accent1"/>
          </a:lnRef>
          <a:fillRef idx="0">
            <a:schemeClr val="accent1"/>
          </a:fillRef>
          <a:effectRef idx="0">
            <a:schemeClr val="accent1"/>
          </a:effectRef>
          <a:fontRef idx="minor">
            <a:schemeClr val="tx1"/>
          </a:fontRef>
        </p:style>
      </p:cxnSp>
      <p:pic>
        <p:nvPicPr>
          <p:cNvPr id="8" name="Image 7" descr="bandeau metasophia laurent 2011.jpg"/>
          <p:cNvPicPr>
            <a:picLocks noChangeAspect="1"/>
          </p:cNvPicPr>
          <p:nvPr/>
        </p:nvPicPr>
        <p:blipFill>
          <a:blip r:embed="rId2" cstate="print"/>
          <a:stretch>
            <a:fillRect/>
          </a:stretch>
        </p:blipFill>
        <p:spPr>
          <a:xfrm>
            <a:off x="179512" y="6453336"/>
            <a:ext cx="1498545" cy="288032"/>
          </a:xfrm>
          <a:prstGeom prst="rect">
            <a:avLst/>
          </a:prstGeom>
        </p:spPr>
      </p:pic>
      <p:sp>
        <p:nvSpPr>
          <p:cNvPr id="37" name="ZoneTexte 36"/>
          <p:cNvSpPr txBox="1"/>
          <p:nvPr/>
        </p:nvSpPr>
        <p:spPr>
          <a:xfrm>
            <a:off x="107504" y="5949280"/>
            <a:ext cx="1440160" cy="400110"/>
          </a:xfrm>
          <a:prstGeom prst="rect">
            <a:avLst/>
          </a:prstGeom>
          <a:noFill/>
        </p:spPr>
        <p:txBody>
          <a:bodyPr wrap="square" rtlCol="0">
            <a:spAutoFit/>
          </a:bodyPr>
          <a:lstStyle/>
          <a:p>
            <a:r>
              <a:rPr lang="fr-FR" sz="1000" dirty="0" smtClean="0">
                <a:solidFill>
                  <a:srgbClr val="002060"/>
                </a:solidFill>
                <a:latin typeface="Comic Sans MS" pitchFamily="66" charset="0"/>
              </a:rPr>
              <a:t>D’après </a:t>
            </a:r>
          </a:p>
          <a:p>
            <a:r>
              <a:rPr lang="fr-FR" sz="1000" dirty="0" smtClean="0">
                <a:solidFill>
                  <a:srgbClr val="002060"/>
                </a:solidFill>
                <a:latin typeface="Comic Sans MS" pitchFamily="66" charset="0"/>
              </a:rPr>
              <a:t>Hillel l’Ancien, Frankl</a:t>
            </a:r>
            <a:endParaRPr lang="fr-FR" sz="1000" dirty="0">
              <a:solidFill>
                <a:srgbClr val="002060"/>
              </a:solidFill>
              <a:latin typeface="Comic Sans MS" pitchFamily="66" charset="0"/>
            </a:endParaRPr>
          </a:p>
        </p:txBody>
      </p:sp>
      <p:pic>
        <p:nvPicPr>
          <p:cNvPr id="10" name="Picture 12"/>
          <p:cNvPicPr>
            <a:picLocks noChangeAspect="1" noChangeArrowheads="1"/>
          </p:cNvPicPr>
          <p:nvPr/>
        </p:nvPicPr>
        <p:blipFill>
          <a:blip r:embed="rId3" cstate="print"/>
          <a:srcRect/>
          <a:stretch>
            <a:fillRect/>
          </a:stretch>
        </p:blipFill>
        <p:spPr bwMode="auto">
          <a:xfrm>
            <a:off x="5652120" y="4848436"/>
            <a:ext cx="936104" cy="1388876"/>
          </a:xfrm>
          <a:prstGeom prst="rect">
            <a:avLst/>
          </a:prstGeom>
          <a:noFill/>
          <a:ln w="9525">
            <a:noFill/>
            <a:miter lim="800000"/>
            <a:headEnd/>
            <a:tailEnd/>
          </a:ln>
        </p:spPr>
      </p:pic>
      <p:sp>
        <p:nvSpPr>
          <p:cNvPr id="11" name="Triangle isocèle 10"/>
          <p:cNvSpPr/>
          <p:nvPr/>
        </p:nvSpPr>
        <p:spPr>
          <a:xfrm rot="10800000">
            <a:off x="5292080" y="1844824"/>
            <a:ext cx="1656184" cy="2592288"/>
          </a:xfrm>
          <a:prstGeom prst="triangle">
            <a:avLst>
              <a:gd name="adj" fmla="val 47989"/>
            </a:avLst>
          </a:prstGeom>
          <a:gradFill>
            <a:gsLst>
              <a:gs pos="0">
                <a:srgbClr val="800080"/>
              </a:gs>
              <a:gs pos="30000">
                <a:srgbClr val="66008F"/>
              </a:gs>
              <a:gs pos="64999">
                <a:srgbClr val="BA0066"/>
              </a:gs>
              <a:gs pos="89999">
                <a:srgbClr val="FF0000"/>
              </a:gs>
              <a:gs pos="100000">
                <a:srgbClr val="FF8200"/>
              </a:gs>
            </a:gsLst>
            <a:path path="circle">
              <a:fillToRect l="100000" t="100000"/>
            </a:path>
          </a:gradFill>
          <a:ln>
            <a:solidFill>
              <a:srgbClr val="80008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Flèche courbée vers la droite 11"/>
          <p:cNvSpPr/>
          <p:nvPr/>
        </p:nvSpPr>
        <p:spPr>
          <a:xfrm rot="10800000">
            <a:off x="6444208" y="3861047"/>
            <a:ext cx="432048" cy="1296144"/>
          </a:xfrm>
          <a:prstGeom prst="curvedRightArrow">
            <a:avLst/>
          </a:prstGeom>
          <a:gradFill flip="none" rotWithShape="1">
            <a:gsLst>
              <a:gs pos="0">
                <a:srgbClr val="000082"/>
              </a:gs>
              <a:gs pos="30000">
                <a:srgbClr val="66008F"/>
              </a:gs>
              <a:gs pos="64999">
                <a:srgbClr val="BA0066"/>
              </a:gs>
              <a:gs pos="89999">
                <a:srgbClr val="FF0000"/>
              </a:gs>
              <a:gs pos="100000">
                <a:srgbClr val="FF8200"/>
              </a:gs>
            </a:gsLst>
            <a:path path="circle">
              <a:fillToRect l="100000" t="100000"/>
            </a:path>
            <a:tileRect r="-100000" b="-100000"/>
          </a:gra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8" name="ZoneTexte 17"/>
          <p:cNvSpPr txBox="1"/>
          <p:nvPr/>
        </p:nvSpPr>
        <p:spPr>
          <a:xfrm>
            <a:off x="6660232" y="2348880"/>
            <a:ext cx="2304256" cy="3724096"/>
          </a:xfrm>
          <a:prstGeom prst="rect">
            <a:avLst/>
          </a:prstGeom>
          <a:noFill/>
        </p:spPr>
        <p:txBody>
          <a:bodyPr wrap="square" rtlCol="0">
            <a:spAutoFit/>
          </a:bodyPr>
          <a:lstStyle/>
          <a:p>
            <a:pPr algn="ctr"/>
            <a:r>
              <a:rPr lang="fr-FR" sz="1200" b="1" dirty="0" smtClean="0">
                <a:solidFill>
                  <a:srgbClr val="C00000"/>
                </a:solidFill>
                <a:latin typeface="Comic Sans MS" pitchFamily="66" charset="0"/>
              </a:rPr>
              <a:t>Comment DONNER </a:t>
            </a:r>
          </a:p>
          <a:p>
            <a:pPr algn="ctr"/>
            <a:r>
              <a:rPr lang="fr-FR" sz="1200" b="1" dirty="0" smtClean="0">
                <a:solidFill>
                  <a:srgbClr val="C00000"/>
                </a:solidFill>
                <a:latin typeface="Comic Sans MS" pitchFamily="66" charset="0"/>
              </a:rPr>
              <a:t>si je n’ai pas </a:t>
            </a:r>
            <a:r>
              <a:rPr lang="fr-FR" sz="1200" b="1" cap="all" dirty="0" smtClean="0">
                <a:solidFill>
                  <a:srgbClr val="C00000"/>
                </a:solidFill>
                <a:latin typeface="Comic Sans MS" pitchFamily="66" charset="0"/>
              </a:rPr>
              <a:t>Reçu</a:t>
            </a:r>
            <a:r>
              <a:rPr lang="fr-FR" sz="1200" b="1" dirty="0" smtClean="0">
                <a:solidFill>
                  <a:srgbClr val="C00000"/>
                </a:solidFill>
                <a:latin typeface="Comic Sans MS" pitchFamily="66" charset="0"/>
              </a:rPr>
              <a:t> ?</a:t>
            </a:r>
          </a:p>
          <a:p>
            <a:pPr algn="ctr"/>
            <a:endParaRPr lang="fr-FR" sz="1200" b="1" dirty="0" smtClean="0">
              <a:solidFill>
                <a:srgbClr val="800080"/>
              </a:solidFill>
              <a:latin typeface="Comic Sans MS" pitchFamily="66" charset="0"/>
            </a:endParaRPr>
          </a:p>
          <a:p>
            <a:pPr algn="ctr"/>
            <a:endParaRPr lang="fr-FR" sz="1200" b="1" dirty="0" smtClean="0">
              <a:solidFill>
                <a:srgbClr val="800080"/>
              </a:solidFill>
              <a:latin typeface="Comic Sans MS" pitchFamily="66" charset="0"/>
            </a:endParaRPr>
          </a:p>
          <a:p>
            <a:pPr algn="ctr"/>
            <a:endParaRPr lang="fr-FR" sz="1200" b="1" dirty="0" smtClean="0">
              <a:solidFill>
                <a:srgbClr val="800080"/>
              </a:solidFill>
              <a:latin typeface="Comic Sans MS" pitchFamily="66" charset="0"/>
            </a:endParaRPr>
          </a:p>
          <a:p>
            <a:pPr algn="ctr"/>
            <a:endParaRPr lang="fr-FR" sz="1200" b="1" dirty="0" smtClean="0">
              <a:solidFill>
                <a:srgbClr val="800080"/>
              </a:solidFill>
              <a:latin typeface="Comic Sans MS" pitchFamily="66" charset="0"/>
            </a:endParaRPr>
          </a:p>
          <a:p>
            <a:pPr algn="ctr"/>
            <a:endParaRPr lang="fr-FR" sz="1200" b="1" dirty="0" smtClean="0">
              <a:solidFill>
                <a:srgbClr val="800080"/>
              </a:solidFill>
              <a:latin typeface="Comic Sans MS" pitchFamily="66" charset="0"/>
            </a:endParaRPr>
          </a:p>
          <a:p>
            <a:pPr algn="ctr"/>
            <a:endParaRPr lang="fr-FR" sz="1200" b="1" dirty="0" smtClean="0">
              <a:solidFill>
                <a:srgbClr val="800080"/>
              </a:solidFill>
              <a:latin typeface="Comic Sans MS" pitchFamily="66" charset="0"/>
            </a:endParaRPr>
          </a:p>
          <a:p>
            <a:pPr algn="ctr"/>
            <a:endParaRPr lang="fr-FR" sz="1200" b="1" dirty="0" smtClean="0">
              <a:solidFill>
                <a:srgbClr val="800080"/>
              </a:solidFill>
              <a:latin typeface="Comic Sans MS" pitchFamily="66" charset="0"/>
            </a:endParaRPr>
          </a:p>
          <a:p>
            <a:pPr algn="ctr"/>
            <a:endParaRPr lang="fr-FR" sz="1200" b="1" dirty="0" smtClean="0">
              <a:solidFill>
                <a:srgbClr val="800080"/>
              </a:solidFill>
              <a:latin typeface="Comic Sans MS" pitchFamily="66" charset="0"/>
            </a:endParaRPr>
          </a:p>
          <a:p>
            <a:pPr algn="ctr"/>
            <a:endParaRPr lang="fr-FR" sz="1200" b="1" dirty="0" smtClean="0">
              <a:solidFill>
                <a:srgbClr val="800080"/>
              </a:solidFill>
              <a:latin typeface="Comic Sans MS" pitchFamily="66" charset="0"/>
            </a:endParaRPr>
          </a:p>
          <a:p>
            <a:pPr algn="ctr"/>
            <a:endParaRPr lang="fr-FR" sz="1200" b="1" dirty="0" smtClean="0">
              <a:solidFill>
                <a:srgbClr val="800080"/>
              </a:solidFill>
              <a:latin typeface="Comic Sans MS" pitchFamily="66" charset="0"/>
            </a:endParaRPr>
          </a:p>
          <a:p>
            <a:pPr algn="ctr"/>
            <a:r>
              <a:rPr lang="fr-FR" sz="1200" b="1" dirty="0" smtClean="0">
                <a:solidFill>
                  <a:srgbClr val="800080"/>
                </a:solidFill>
                <a:latin typeface="Comic Sans MS" pitchFamily="66" charset="0"/>
              </a:rPr>
              <a:t>Au </a:t>
            </a:r>
            <a:br>
              <a:rPr lang="fr-FR" sz="1200" b="1" dirty="0" smtClean="0">
                <a:solidFill>
                  <a:srgbClr val="800080"/>
                </a:solidFill>
                <a:latin typeface="Comic Sans MS" pitchFamily="66" charset="0"/>
              </a:rPr>
            </a:br>
            <a:r>
              <a:rPr lang="fr-FR" sz="1200" b="1" dirty="0" smtClean="0">
                <a:solidFill>
                  <a:srgbClr val="800080"/>
                </a:solidFill>
                <a:latin typeface="Comic Sans MS" pitchFamily="66" charset="0"/>
              </a:rPr>
              <a:t>« top de moi-même »</a:t>
            </a:r>
          </a:p>
          <a:p>
            <a:pPr algn="ctr"/>
            <a:r>
              <a:rPr lang="fr-FR" sz="2000" b="1" dirty="0" smtClean="0">
                <a:solidFill>
                  <a:srgbClr val="800080"/>
                </a:solidFill>
                <a:latin typeface="Comic Sans MS" pitchFamily="66" charset="0"/>
                <a:sym typeface="Wingdings 3"/>
              </a:rPr>
              <a:t></a:t>
            </a:r>
            <a:endParaRPr lang="fr-FR" sz="2000" b="1" dirty="0" smtClean="0">
              <a:solidFill>
                <a:srgbClr val="800080"/>
              </a:solidFill>
              <a:latin typeface="Comic Sans MS" pitchFamily="66" charset="0"/>
            </a:endParaRPr>
          </a:p>
          <a:p>
            <a:pPr algn="ctr"/>
            <a:r>
              <a:rPr lang="fr-FR" sz="1200" b="1" dirty="0" smtClean="0">
                <a:solidFill>
                  <a:srgbClr val="800080"/>
                </a:solidFill>
                <a:latin typeface="Comic Sans MS" pitchFamily="66" charset="0"/>
              </a:rPr>
              <a:t>Si ce n’est </a:t>
            </a:r>
          </a:p>
          <a:p>
            <a:pPr algn="ctr"/>
            <a:r>
              <a:rPr lang="fr-FR" sz="1200" b="1" dirty="0" smtClean="0">
                <a:solidFill>
                  <a:srgbClr val="800080"/>
                </a:solidFill>
                <a:latin typeface="Comic Sans MS" pitchFamily="66" charset="0"/>
              </a:rPr>
              <a:t>QUE POUR MOI... </a:t>
            </a:r>
          </a:p>
          <a:p>
            <a:pPr algn="ctr"/>
            <a:r>
              <a:rPr lang="fr-FR" sz="1200" b="1" dirty="0" smtClean="0">
                <a:solidFill>
                  <a:srgbClr val="800080"/>
                </a:solidFill>
                <a:latin typeface="Comic Sans MS" pitchFamily="66" charset="0"/>
              </a:rPr>
              <a:t>que suis-je ?</a:t>
            </a:r>
          </a:p>
          <a:p>
            <a:pPr algn="ctr"/>
            <a:endParaRPr lang="fr-FR" sz="1200" b="1" dirty="0" smtClean="0">
              <a:solidFill>
                <a:srgbClr val="800080"/>
              </a:solidFill>
              <a:latin typeface="Comic Sans MS" pitchFamily="66" charset="0"/>
            </a:endParaRPr>
          </a:p>
        </p:txBody>
      </p:sp>
      <p:cxnSp>
        <p:nvCxnSpPr>
          <p:cNvPr id="19" name="Connecteur droit avec flèche 18"/>
          <p:cNvCxnSpPr/>
          <p:nvPr/>
        </p:nvCxnSpPr>
        <p:spPr>
          <a:xfrm>
            <a:off x="3275856" y="4653136"/>
            <a:ext cx="2232248" cy="0"/>
          </a:xfrm>
          <a:prstGeom prst="straightConnector1">
            <a:avLst/>
          </a:prstGeom>
          <a:ln w="19050">
            <a:solidFill>
              <a:srgbClr val="800080"/>
            </a:solidFill>
            <a:tailEnd type="arrow"/>
          </a:ln>
          <a:effectLst>
            <a:outerShdw blurRad="50800" dist="50800" dir="5400000" algn="ctr" rotWithShape="0">
              <a:schemeClr val="accent4">
                <a:lumMod val="60000"/>
                <a:lumOff val="40000"/>
              </a:schemeClr>
            </a:outerShdw>
          </a:effectLst>
        </p:spPr>
        <p:style>
          <a:lnRef idx="1">
            <a:schemeClr val="accent1"/>
          </a:lnRef>
          <a:fillRef idx="0">
            <a:schemeClr val="accent1"/>
          </a:fillRef>
          <a:effectRef idx="0">
            <a:schemeClr val="accent1"/>
          </a:effectRef>
          <a:fontRef idx="minor">
            <a:schemeClr val="tx1"/>
          </a:fontRef>
        </p:style>
      </p:cxnSp>
      <p:sp>
        <p:nvSpPr>
          <p:cNvPr id="20" name="Ellipse 19"/>
          <p:cNvSpPr/>
          <p:nvPr/>
        </p:nvSpPr>
        <p:spPr>
          <a:xfrm>
            <a:off x="6084168" y="4581128"/>
            <a:ext cx="144016" cy="144016"/>
          </a:xfrm>
          <a:prstGeom prst="ellipse">
            <a:avLst/>
          </a:prstGeom>
          <a:solidFill>
            <a:srgbClr val="800080"/>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Étoile à 5 branches 20"/>
          <p:cNvSpPr/>
          <p:nvPr/>
        </p:nvSpPr>
        <p:spPr>
          <a:xfrm>
            <a:off x="2123728" y="3789040"/>
            <a:ext cx="288032" cy="288032"/>
          </a:xfrm>
          <a:prstGeom prst="star5">
            <a:avLst/>
          </a:prstGeom>
          <a:solidFill>
            <a:srgbClr val="800080"/>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Étoile à 5 branches 21"/>
          <p:cNvSpPr/>
          <p:nvPr/>
        </p:nvSpPr>
        <p:spPr>
          <a:xfrm rot="1920000">
            <a:off x="2322169" y="1539220"/>
            <a:ext cx="288032" cy="288000"/>
          </a:xfrm>
          <a:prstGeom prst="star5">
            <a:avLst/>
          </a:prstGeom>
          <a:solidFill>
            <a:srgbClr val="800080"/>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Étoile à 5 branches 22"/>
          <p:cNvSpPr/>
          <p:nvPr/>
        </p:nvSpPr>
        <p:spPr>
          <a:xfrm rot="1920000">
            <a:off x="2646169" y="1791220"/>
            <a:ext cx="288032" cy="288032"/>
          </a:xfrm>
          <a:prstGeom prst="star5">
            <a:avLst/>
          </a:prstGeom>
          <a:solidFill>
            <a:srgbClr val="800080"/>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Étoile à 5 branches 23"/>
          <p:cNvSpPr/>
          <p:nvPr/>
        </p:nvSpPr>
        <p:spPr>
          <a:xfrm>
            <a:off x="2574081" y="1548020"/>
            <a:ext cx="288032" cy="288032"/>
          </a:xfrm>
          <a:prstGeom prst="star5">
            <a:avLst/>
          </a:prstGeom>
          <a:solidFill>
            <a:srgbClr val="800080"/>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Étoile à 5 branches 24"/>
          <p:cNvSpPr/>
          <p:nvPr/>
        </p:nvSpPr>
        <p:spPr>
          <a:xfrm>
            <a:off x="2231880" y="1944000"/>
            <a:ext cx="288032" cy="288032"/>
          </a:xfrm>
          <a:prstGeom prst="star5">
            <a:avLst/>
          </a:prstGeom>
          <a:solidFill>
            <a:srgbClr val="800080"/>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Étoile à 5 branches 25"/>
          <p:cNvSpPr/>
          <p:nvPr/>
        </p:nvSpPr>
        <p:spPr>
          <a:xfrm>
            <a:off x="2015880" y="2268000"/>
            <a:ext cx="288032" cy="288032"/>
          </a:xfrm>
          <a:prstGeom prst="star5">
            <a:avLst/>
          </a:prstGeom>
          <a:solidFill>
            <a:srgbClr val="800080"/>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Étoile à 5 branches 26"/>
          <p:cNvSpPr/>
          <p:nvPr/>
        </p:nvSpPr>
        <p:spPr>
          <a:xfrm>
            <a:off x="1907704" y="2636912"/>
            <a:ext cx="288032" cy="288032"/>
          </a:xfrm>
          <a:prstGeom prst="star5">
            <a:avLst/>
          </a:prstGeom>
          <a:solidFill>
            <a:srgbClr val="800080"/>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Étoile à 5 branches 27"/>
          <p:cNvSpPr/>
          <p:nvPr/>
        </p:nvSpPr>
        <p:spPr>
          <a:xfrm>
            <a:off x="1907704" y="3068960"/>
            <a:ext cx="288032" cy="288032"/>
          </a:xfrm>
          <a:prstGeom prst="star5">
            <a:avLst/>
          </a:prstGeom>
          <a:solidFill>
            <a:srgbClr val="800080"/>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Étoile à 5 branches 28"/>
          <p:cNvSpPr/>
          <p:nvPr/>
        </p:nvSpPr>
        <p:spPr>
          <a:xfrm>
            <a:off x="1979712" y="3429000"/>
            <a:ext cx="288032" cy="288032"/>
          </a:xfrm>
          <a:prstGeom prst="star5">
            <a:avLst/>
          </a:prstGeom>
          <a:solidFill>
            <a:srgbClr val="800080"/>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ZoneTexte 29"/>
          <p:cNvSpPr txBox="1"/>
          <p:nvPr/>
        </p:nvSpPr>
        <p:spPr>
          <a:xfrm>
            <a:off x="3275856" y="910461"/>
            <a:ext cx="2664296" cy="646331"/>
          </a:xfrm>
          <a:prstGeom prst="rect">
            <a:avLst/>
          </a:prstGeom>
          <a:noFill/>
        </p:spPr>
        <p:txBody>
          <a:bodyPr wrap="square" rtlCol="0">
            <a:spAutoFit/>
          </a:bodyPr>
          <a:lstStyle/>
          <a:p>
            <a:pPr algn="ctr"/>
            <a:r>
              <a:rPr lang="fr-FR" sz="1200" b="1" dirty="0" smtClean="0">
                <a:solidFill>
                  <a:srgbClr val="800080"/>
                </a:solidFill>
                <a:latin typeface="Comic Sans MS" pitchFamily="66" charset="0"/>
              </a:rPr>
              <a:t>Besoin de DONNER</a:t>
            </a:r>
          </a:p>
          <a:p>
            <a:pPr algn="ctr"/>
            <a:r>
              <a:rPr lang="fr-FR" sz="1200" b="1" dirty="0" smtClean="0">
                <a:solidFill>
                  <a:srgbClr val="800080"/>
                </a:solidFill>
                <a:latin typeface="Comic Sans MS" pitchFamily="66" charset="0"/>
              </a:rPr>
              <a:t>De TRANSMETTRE.</a:t>
            </a:r>
          </a:p>
          <a:p>
            <a:pPr algn="ctr"/>
            <a:r>
              <a:rPr lang="fr-FR" sz="1200" b="1" i="1" dirty="0" smtClean="0">
                <a:solidFill>
                  <a:srgbClr val="800080"/>
                </a:solidFill>
                <a:latin typeface="Comic Sans MS" pitchFamily="66" charset="0"/>
              </a:rPr>
              <a:t>Besoin de TRANSPERSONNEL</a:t>
            </a:r>
            <a:r>
              <a:rPr lang="fr-FR" sz="1200" b="1" dirty="0" smtClean="0">
                <a:solidFill>
                  <a:srgbClr val="00B050"/>
                </a:solidFill>
                <a:latin typeface="Comic Sans MS" pitchFamily="66" charset="0"/>
              </a:rPr>
              <a:t>.</a:t>
            </a:r>
            <a:endParaRPr lang="fr-FR" sz="1200" b="1" dirty="0">
              <a:solidFill>
                <a:srgbClr val="00B050"/>
              </a:solidFill>
              <a:latin typeface="Comic Sans MS" pitchFamily="66" charset="0"/>
            </a:endParaRPr>
          </a:p>
        </p:txBody>
      </p:sp>
      <p:sp>
        <p:nvSpPr>
          <p:cNvPr id="31" name="Étoile à 5 branches 30"/>
          <p:cNvSpPr/>
          <p:nvPr/>
        </p:nvSpPr>
        <p:spPr>
          <a:xfrm>
            <a:off x="2339752" y="4077072"/>
            <a:ext cx="288032" cy="288032"/>
          </a:xfrm>
          <a:prstGeom prst="star5">
            <a:avLst/>
          </a:prstGeom>
          <a:solidFill>
            <a:srgbClr val="800080"/>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Étoile à 5 branches 32"/>
          <p:cNvSpPr/>
          <p:nvPr/>
        </p:nvSpPr>
        <p:spPr>
          <a:xfrm>
            <a:off x="2555776" y="4365104"/>
            <a:ext cx="288032" cy="288032"/>
          </a:xfrm>
          <a:prstGeom prst="star5">
            <a:avLst/>
          </a:prstGeom>
          <a:solidFill>
            <a:srgbClr val="800080"/>
          </a:soli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ZoneTexte 33"/>
          <p:cNvSpPr txBox="1"/>
          <p:nvPr/>
        </p:nvSpPr>
        <p:spPr>
          <a:xfrm>
            <a:off x="2627784" y="1844824"/>
            <a:ext cx="2808312" cy="2800767"/>
          </a:xfrm>
          <a:prstGeom prst="rect">
            <a:avLst/>
          </a:prstGeom>
          <a:noFill/>
        </p:spPr>
        <p:txBody>
          <a:bodyPr wrap="square" rtlCol="0">
            <a:spAutoFit/>
          </a:bodyPr>
          <a:lstStyle/>
          <a:p>
            <a:pPr algn="ctr"/>
            <a:r>
              <a:rPr lang="fr-FR" sz="1200" dirty="0" smtClean="0">
                <a:solidFill>
                  <a:srgbClr val="800080"/>
                </a:solidFill>
                <a:latin typeface="Comic Sans MS" pitchFamily="66" charset="0"/>
              </a:rPr>
              <a:t>Sinon...</a:t>
            </a:r>
          </a:p>
          <a:p>
            <a:pPr algn="ctr"/>
            <a:r>
              <a:rPr lang="fr-FR" sz="1200" dirty="0" smtClean="0">
                <a:solidFill>
                  <a:srgbClr val="800080"/>
                </a:solidFill>
                <a:latin typeface="Comic Sans MS" pitchFamily="66" charset="0"/>
              </a:rPr>
              <a:t>... je deviens « Objet de moi-même » </a:t>
            </a:r>
          </a:p>
          <a:p>
            <a:pPr algn="ctr"/>
            <a:r>
              <a:rPr lang="fr-FR" sz="1200" dirty="0" smtClean="0">
                <a:solidFill>
                  <a:srgbClr val="800080"/>
                </a:solidFill>
                <a:latin typeface="Comic Sans MS" pitchFamily="66" charset="0"/>
              </a:rPr>
              <a:t>... je m’atrophie moi-même</a:t>
            </a:r>
          </a:p>
          <a:p>
            <a:pPr algn="ctr"/>
            <a:r>
              <a:rPr lang="fr-FR" sz="2000" b="1" dirty="0" smtClean="0">
                <a:solidFill>
                  <a:srgbClr val="800080"/>
                </a:solidFill>
                <a:latin typeface="Comic Sans MS" pitchFamily="66" charset="0"/>
                <a:sym typeface="Wingdings 3"/>
              </a:rPr>
              <a:t></a:t>
            </a:r>
            <a:endParaRPr lang="fr-FR" sz="1200" dirty="0" smtClean="0">
              <a:solidFill>
                <a:srgbClr val="800080"/>
              </a:solidFill>
              <a:latin typeface="Comic Sans MS" pitchFamily="66" charset="0"/>
            </a:endParaRPr>
          </a:p>
          <a:p>
            <a:pPr algn="ctr"/>
            <a:r>
              <a:rPr lang="fr-FR" sz="1200" dirty="0" smtClean="0">
                <a:solidFill>
                  <a:srgbClr val="800080"/>
                </a:solidFill>
                <a:latin typeface="Comic Sans MS" pitchFamily="66" charset="0"/>
              </a:rPr>
              <a:t>Quelle partie de moi-même </a:t>
            </a:r>
          </a:p>
          <a:p>
            <a:pPr algn="ctr"/>
            <a:r>
              <a:rPr lang="fr-FR" sz="1200" dirty="0" smtClean="0">
                <a:solidFill>
                  <a:srgbClr val="800080"/>
                </a:solidFill>
                <a:latin typeface="Comic Sans MS" pitchFamily="66" charset="0"/>
              </a:rPr>
              <a:t>vais-je lâcher </a:t>
            </a:r>
          </a:p>
          <a:p>
            <a:pPr algn="ctr"/>
            <a:r>
              <a:rPr lang="fr-FR" sz="1200" dirty="0" smtClean="0">
                <a:solidFill>
                  <a:srgbClr val="800080"/>
                </a:solidFill>
                <a:latin typeface="Comic Sans MS" pitchFamily="66" charset="0"/>
              </a:rPr>
              <a:t>pour monter </a:t>
            </a:r>
          </a:p>
          <a:p>
            <a:pPr algn="ctr"/>
            <a:r>
              <a:rPr lang="fr-FR" sz="1200" dirty="0" smtClean="0">
                <a:solidFill>
                  <a:srgbClr val="800080"/>
                </a:solidFill>
                <a:latin typeface="Comic Sans MS" pitchFamily="66" charset="0"/>
              </a:rPr>
              <a:t>dans LE DON ?</a:t>
            </a:r>
          </a:p>
          <a:p>
            <a:pPr algn="ctr"/>
            <a:endParaRPr lang="fr-FR" sz="1200" dirty="0" smtClean="0">
              <a:solidFill>
                <a:srgbClr val="800080"/>
              </a:solidFill>
              <a:latin typeface="Comic Sans MS" pitchFamily="66" charset="0"/>
            </a:endParaRPr>
          </a:p>
          <a:p>
            <a:pPr algn="ctr"/>
            <a:r>
              <a:rPr lang="fr-FR" sz="1200" dirty="0" smtClean="0">
                <a:solidFill>
                  <a:srgbClr val="800080"/>
                </a:solidFill>
                <a:latin typeface="Comic Sans MS" pitchFamily="66" charset="0"/>
              </a:rPr>
              <a:t>Dimension </a:t>
            </a:r>
            <a:r>
              <a:rPr lang="fr-FR" sz="1200" i="1" dirty="0" smtClean="0">
                <a:solidFill>
                  <a:srgbClr val="800080"/>
                </a:solidFill>
                <a:latin typeface="Comic Sans MS" pitchFamily="66" charset="0"/>
              </a:rPr>
              <a:t>naturelle</a:t>
            </a:r>
            <a:r>
              <a:rPr lang="fr-FR" sz="1200" dirty="0" smtClean="0">
                <a:solidFill>
                  <a:srgbClr val="800080"/>
                </a:solidFill>
                <a:latin typeface="Comic Sans MS" pitchFamily="66" charset="0"/>
              </a:rPr>
              <a:t> de DONNER</a:t>
            </a:r>
          </a:p>
          <a:p>
            <a:pPr algn="ctr"/>
            <a:r>
              <a:rPr lang="fr-FR" sz="1200" dirty="0" smtClean="0">
                <a:solidFill>
                  <a:srgbClr val="800080"/>
                </a:solidFill>
                <a:latin typeface="Comic Sans MS" pitchFamily="66" charset="0"/>
              </a:rPr>
              <a:t>+ Dimension </a:t>
            </a:r>
            <a:r>
              <a:rPr lang="fr-FR" sz="1200" i="1" dirty="0" smtClean="0">
                <a:solidFill>
                  <a:srgbClr val="800080"/>
                </a:solidFill>
                <a:latin typeface="Comic Sans MS" pitchFamily="66" charset="0"/>
              </a:rPr>
              <a:t>inconsciente</a:t>
            </a:r>
            <a:r>
              <a:rPr lang="fr-FR" sz="1200" dirty="0" smtClean="0">
                <a:solidFill>
                  <a:srgbClr val="800080"/>
                </a:solidFill>
                <a:latin typeface="Comic Sans MS" pitchFamily="66" charset="0"/>
              </a:rPr>
              <a:t> : </a:t>
            </a:r>
            <a:r>
              <a:rPr lang="fr-FR" sz="1200" dirty="0" smtClean="0">
                <a:solidFill>
                  <a:srgbClr val="800080"/>
                </a:solidFill>
                <a:latin typeface="Comic Sans MS" pitchFamily="66" charset="0"/>
                <a:sym typeface="Wingdings"/>
              </a:rPr>
              <a:t> D</a:t>
            </a:r>
            <a:r>
              <a:rPr lang="fr-FR" sz="1200" dirty="0" smtClean="0">
                <a:solidFill>
                  <a:srgbClr val="800080"/>
                </a:solidFill>
                <a:latin typeface="Comic Sans MS" pitchFamily="66" charset="0"/>
              </a:rPr>
              <a:t>émantèlement de moi</a:t>
            </a:r>
          </a:p>
          <a:p>
            <a:pPr algn="ctr"/>
            <a:r>
              <a:rPr lang="fr-FR" sz="1200" dirty="0" smtClean="0">
                <a:solidFill>
                  <a:srgbClr val="800080"/>
                </a:solidFill>
                <a:latin typeface="Comic Sans MS" pitchFamily="66" charset="0"/>
              </a:rPr>
              <a:t>... pour accéder à Autre Chose !!!</a:t>
            </a:r>
          </a:p>
          <a:p>
            <a:endParaRPr lang="fr-FR" sz="1200" dirty="0">
              <a:solidFill>
                <a:srgbClr val="800080"/>
              </a:solidFill>
              <a:latin typeface="Comic Sans MS" pitchFamily="66" charset="0"/>
            </a:endParaRPr>
          </a:p>
        </p:txBody>
      </p:sp>
      <p:sp>
        <p:nvSpPr>
          <p:cNvPr id="35" name="ZoneTexte 34"/>
          <p:cNvSpPr txBox="1"/>
          <p:nvPr/>
        </p:nvSpPr>
        <p:spPr>
          <a:xfrm>
            <a:off x="2051720" y="6032321"/>
            <a:ext cx="1705532" cy="276999"/>
          </a:xfrm>
          <a:prstGeom prst="rect">
            <a:avLst/>
          </a:prstGeom>
          <a:noFill/>
        </p:spPr>
        <p:txBody>
          <a:bodyPr wrap="none" rtlCol="0">
            <a:spAutoFit/>
          </a:bodyPr>
          <a:lstStyle/>
          <a:p>
            <a:r>
              <a:rPr lang="fr-FR" sz="1200" i="1" dirty="0" smtClean="0">
                <a:solidFill>
                  <a:srgbClr val="800080"/>
                </a:solidFill>
              </a:rPr>
              <a:t>+ Ecouter l’ENR 4 (index)</a:t>
            </a:r>
            <a:endParaRPr lang="fr-FR" sz="1200" i="1" dirty="0">
              <a:solidFill>
                <a:srgbClr val="800080"/>
              </a:solidFill>
            </a:endParaRPr>
          </a:p>
        </p:txBody>
      </p:sp>
      <p:sp>
        <p:nvSpPr>
          <p:cNvPr id="36" name="Flèche droite rayée 35"/>
          <p:cNvSpPr/>
          <p:nvPr/>
        </p:nvSpPr>
        <p:spPr>
          <a:xfrm rot="5400000">
            <a:off x="7236296" y="3645024"/>
            <a:ext cx="1152128" cy="288032"/>
          </a:xfrm>
          <a:prstGeom prst="stripedRightArrow">
            <a:avLst/>
          </a:prstGeom>
          <a:gradFill flip="none" rotWithShape="1">
            <a:gsLst>
              <a:gs pos="0">
                <a:srgbClr val="000082"/>
              </a:gs>
              <a:gs pos="30000">
                <a:srgbClr val="66008F"/>
              </a:gs>
              <a:gs pos="64999">
                <a:srgbClr val="BA0066"/>
              </a:gs>
              <a:gs pos="89999">
                <a:srgbClr val="FF0000"/>
              </a:gs>
              <a:gs pos="100000">
                <a:srgbClr val="FF8200"/>
              </a:gs>
            </a:gsLst>
            <a:path path="circle">
              <a:fillToRect l="100000" t="100000"/>
            </a:path>
            <a:tileRect r="-100000" b="-100000"/>
          </a:gradFill>
          <a:ln>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ZoneTexte 31"/>
          <p:cNvSpPr txBox="1"/>
          <p:nvPr/>
        </p:nvSpPr>
        <p:spPr>
          <a:xfrm>
            <a:off x="539552" y="1484784"/>
            <a:ext cx="1440160" cy="954107"/>
          </a:xfrm>
          <a:prstGeom prst="rect">
            <a:avLst/>
          </a:prstGeom>
          <a:noFill/>
        </p:spPr>
        <p:txBody>
          <a:bodyPr wrap="square" rtlCol="0">
            <a:spAutoFit/>
          </a:bodyPr>
          <a:lstStyle/>
          <a:p>
            <a:r>
              <a:rPr lang="fr-FR" sz="1400" i="1" dirty="0" smtClean="0">
                <a:solidFill>
                  <a:srgbClr val="800080"/>
                </a:solidFill>
              </a:rPr>
              <a:t>Le véritable sens de la vie au delà de  mon besoin d’existence. </a:t>
            </a:r>
            <a:endParaRPr lang="fr-FR" sz="1400" i="1" dirty="0">
              <a:solidFill>
                <a:srgbClr val="800080"/>
              </a:solidFill>
            </a:endParaRPr>
          </a:p>
        </p:txBody>
      </p:sp>
      <p:sp>
        <p:nvSpPr>
          <p:cNvPr id="39" name="ZoneTexte 38"/>
          <p:cNvSpPr txBox="1"/>
          <p:nvPr/>
        </p:nvSpPr>
        <p:spPr>
          <a:xfrm>
            <a:off x="7884368" y="3284984"/>
            <a:ext cx="617477" cy="646331"/>
          </a:xfrm>
          <a:prstGeom prst="rect">
            <a:avLst/>
          </a:prstGeom>
          <a:noFill/>
        </p:spPr>
        <p:txBody>
          <a:bodyPr wrap="none" rtlCol="0">
            <a:spAutoFit/>
          </a:bodyPr>
          <a:lstStyle/>
          <a:p>
            <a:r>
              <a:rPr lang="fr-FR" sz="1200" i="1" dirty="0" smtClean="0">
                <a:solidFill>
                  <a:srgbClr val="800080"/>
                </a:solidFill>
              </a:rPr>
              <a:t>Du Ciel</a:t>
            </a:r>
          </a:p>
          <a:p>
            <a:r>
              <a:rPr lang="fr-FR" sz="1200" i="1" dirty="0" smtClean="0">
                <a:solidFill>
                  <a:srgbClr val="800080"/>
                </a:solidFill>
              </a:rPr>
              <a:t>Vers la</a:t>
            </a:r>
          </a:p>
          <a:p>
            <a:r>
              <a:rPr lang="fr-FR" sz="1200" i="1" dirty="0" smtClean="0">
                <a:solidFill>
                  <a:srgbClr val="800080"/>
                </a:solidFill>
              </a:rPr>
              <a:t>Terre</a:t>
            </a:r>
            <a:endParaRPr lang="fr-FR" sz="1200" i="1" dirty="0">
              <a:solidFill>
                <a:srgbClr val="800080"/>
              </a:solidFill>
            </a:endParaRPr>
          </a:p>
        </p:txBody>
      </p:sp>
    </p:spTree>
    <p:extLst>
      <p:ext uri="{BB962C8B-B14F-4D97-AF65-F5344CB8AC3E}">
        <p14:creationId xmlns:p14="http://schemas.microsoft.com/office/powerpoint/2010/main" val="36179812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Formation en Coaching Existentiel</a:t>
            </a:r>
            <a:endParaRPr lang="fr-FR" dirty="0"/>
          </a:p>
        </p:txBody>
      </p:sp>
      <p:sp>
        <p:nvSpPr>
          <p:cNvPr id="3" name="Espace réservé du numéro de diapositive 2"/>
          <p:cNvSpPr>
            <a:spLocks noGrp="1"/>
          </p:cNvSpPr>
          <p:nvPr>
            <p:ph type="sldNum" sz="quarter" idx="12"/>
          </p:nvPr>
        </p:nvSpPr>
        <p:spPr/>
        <p:txBody>
          <a:bodyPr/>
          <a:lstStyle/>
          <a:p>
            <a:fld id="{EBC71309-341E-4CA9-AB09-B61A1A13DE73}" type="slidenum">
              <a:rPr lang="fr-FR" smtClean="0"/>
              <a:pPr/>
              <a:t>27</a:t>
            </a:fld>
            <a:endParaRPr lang="fr-FR" dirty="0"/>
          </a:p>
        </p:txBody>
      </p:sp>
      <p:sp>
        <p:nvSpPr>
          <p:cNvPr id="4" name="Rectangle 3"/>
          <p:cNvSpPr/>
          <p:nvPr/>
        </p:nvSpPr>
        <p:spPr>
          <a:xfrm>
            <a:off x="827584" y="548680"/>
            <a:ext cx="7848872" cy="5078313"/>
          </a:xfrm>
          <a:prstGeom prst="rect">
            <a:avLst/>
          </a:prstGeom>
        </p:spPr>
        <p:txBody>
          <a:bodyPr wrap="square">
            <a:spAutoFit/>
          </a:bodyPr>
          <a:lstStyle/>
          <a:p>
            <a:pPr algn="ctr"/>
            <a:r>
              <a:rPr lang="fr-FR" b="1" i="1" dirty="0"/>
              <a:t>Le Besoin de sens</a:t>
            </a:r>
            <a:endParaRPr lang="fr-FR" dirty="0"/>
          </a:p>
          <a:p>
            <a:pPr lvl="0"/>
            <a:endParaRPr lang="fr-FR" dirty="0" smtClean="0"/>
          </a:p>
          <a:p>
            <a:pPr algn="ctr"/>
            <a:r>
              <a:rPr lang="fr-FR" b="1" dirty="0"/>
              <a:t>BASES UNIVERSELLES</a:t>
            </a:r>
          </a:p>
          <a:p>
            <a:r>
              <a:rPr lang="fr-FR" dirty="0"/>
              <a:t>Besoin </a:t>
            </a:r>
            <a:r>
              <a:rPr lang="fr-FR" dirty="0" smtClean="0"/>
              <a:t>de ….. Passez ici à votre transcendance universelle</a:t>
            </a:r>
            <a:r>
              <a:rPr lang="fr-FR" dirty="0"/>
              <a:t/>
            </a:r>
            <a:br>
              <a:rPr lang="fr-FR" dirty="0"/>
            </a:br>
            <a:r>
              <a:rPr lang="fr-FR" dirty="0" smtClean="0"/>
              <a:t>……….  Cette partie vous appartient à compléter</a:t>
            </a:r>
            <a:endParaRPr lang="fr-FR" dirty="0"/>
          </a:p>
          <a:p>
            <a:endParaRPr lang="fr-FR" dirty="0"/>
          </a:p>
          <a:p>
            <a:pPr algn="ctr"/>
            <a:r>
              <a:rPr lang="fr-FR" b="1" dirty="0"/>
              <a:t>BASES PROFESSIONNELLES</a:t>
            </a:r>
          </a:p>
          <a:p>
            <a:r>
              <a:rPr lang="fr-FR" dirty="0" smtClean="0"/>
              <a:t>Idem, ici vous arrivez à votre projet-sens, votre mission…</a:t>
            </a:r>
          </a:p>
          <a:p>
            <a:r>
              <a:rPr lang="fr-FR" dirty="0" smtClean="0"/>
              <a:t>……</a:t>
            </a:r>
          </a:p>
          <a:p>
            <a:endParaRPr lang="fr-FR" dirty="0"/>
          </a:p>
          <a:p>
            <a:r>
              <a:rPr lang="fr-FR" dirty="0"/>
              <a:t>Tout en incluant la congruence avec tout ce que nous avons </a:t>
            </a:r>
            <a:r>
              <a:rPr lang="fr-FR" dirty="0" smtClean="0"/>
              <a:t>développé jusqu’ici</a:t>
            </a:r>
          </a:p>
          <a:p>
            <a:endParaRPr lang="fr-FR" dirty="0"/>
          </a:p>
          <a:p>
            <a:r>
              <a:rPr lang="fr-FR" dirty="0"/>
              <a:t>Dans ce que je développe dans mon approche et dans mes recherches, ce sont d'une part les apports du travail de Viktor Frankl en logothérapie et d'autre part les apports de la sagesse traditionnelle</a:t>
            </a:r>
            <a:r>
              <a:rPr lang="fr-FR" dirty="0" smtClean="0"/>
              <a:t>. </a:t>
            </a:r>
          </a:p>
          <a:p>
            <a:endParaRPr lang="fr-FR" dirty="0"/>
          </a:p>
          <a:p>
            <a:r>
              <a:rPr lang="fr-FR" b="1" dirty="0" smtClean="0"/>
              <a:t>Ajoutez les votre</a:t>
            </a:r>
            <a:endParaRPr lang="fr-FR" b="1" dirty="0" smtClean="0"/>
          </a:p>
          <a:p>
            <a:endParaRPr lang="fr-FR" dirty="0"/>
          </a:p>
        </p:txBody>
      </p:sp>
    </p:spTree>
    <p:extLst>
      <p:ext uri="{BB962C8B-B14F-4D97-AF65-F5344CB8AC3E}">
        <p14:creationId xmlns:p14="http://schemas.microsoft.com/office/powerpoint/2010/main" val="374428102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EBC71309-341E-4CA9-AB09-B61A1A13DE73}" type="slidenum">
              <a:rPr lang="fr-FR" smtClean="0"/>
              <a:pPr/>
              <a:t>28</a:t>
            </a:fld>
            <a:endParaRPr lang="fr-FR" dirty="0"/>
          </a:p>
        </p:txBody>
      </p:sp>
      <p:sp>
        <p:nvSpPr>
          <p:cNvPr id="4" name="ZoneTexte 3"/>
          <p:cNvSpPr txBox="1"/>
          <p:nvPr/>
        </p:nvSpPr>
        <p:spPr>
          <a:xfrm>
            <a:off x="2411760" y="1112256"/>
            <a:ext cx="6408712" cy="1938992"/>
          </a:xfrm>
          <a:prstGeom prst="rect">
            <a:avLst/>
          </a:prstGeom>
          <a:noFill/>
        </p:spPr>
        <p:txBody>
          <a:bodyPr wrap="square" rtlCol="0">
            <a:spAutoFit/>
          </a:bodyPr>
          <a:lstStyle/>
          <a:p>
            <a:r>
              <a:rPr lang="fr-FR" sz="1200" b="1" dirty="0" smtClean="0">
                <a:solidFill>
                  <a:srgbClr val="003399"/>
                </a:solidFill>
                <a:latin typeface="Comic Sans MS" pitchFamily="66" charset="0"/>
              </a:rPr>
              <a:t>Nick </a:t>
            </a:r>
            <a:r>
              <a:rPr lang="fr-FR" sz="1200" b="1" dirty="0" err="1" smtClean="0">
                <a:solidFill>
                  <a:srgbClr val="003399"/>
                </a:solidFill>
                <a:latin typeface="Comic Sans MS" pitchFamily="66" charset="0"/>
              </a:rPr>
              <a:t>Vujicic</a:t>
            </a:r>
            <a:endParaRPr lang="fr-FR" sz="1200" b="1" dirty="0" smtClean="0">
              <a:solidFill>
                <a:srgbClr val="003399"/>
              </a:solidFill>
              <a:latin typeface="Comic Sans MS" pitchFamily="66" charset="0"/>
            </a:endParaRPr>
          </a:p>
          <a:p>
            <a:endParaRPr lang="fr-FR" sz="1200" b="1" dirty="0" smtClean="0">
              <a:solidFill>
                <a:srgbClr val="003399"/>
              </a:solidFill>
              <a:latin typeface="Comic Sans MS" pitchFamily="66" charset="0"/>
            </a:endParaRPr>
          </a:p>
          <a:p>
            <a:r>
              <a:rPr lang="fr-FR" sz="1200" dirty="0" smtClean="0">
                <a:hlinkClick r:id="rId2"/>
              </a:rPr>
              <a:t>http://www.youtube.com/watch?v=Za-uzy56n6U&amp;feature=related</a:t>
            </a:r>
            <a:r>
              <a:rPr lang="fr-FR" sz="1200" dirty="0" smtClean="0"/>
              <a:t/>
            </a:r>
            <a:br>
              <a:rPr lang="fr-FR" sz="1200" dirty="0" smtClean="0"/>
            </a:br>
            <a:r>
              <a:rPr lang="fr-FR" sz="1200" dirty="0" smtClean="0"/>
              <a:t/>
            </a:r>
            <a:br>
              <a:rPr lang="fr-FR" sz="1200" dirty="0" smtClean="0"/>
            </a:br>
            <a:r>
              <a:rPr lang="fr-FR" sz="1200" dirty="0" smtClean="0">
                <a:hlinkClick r:id="rId3"/>
              </a:rPr>
              <a:t>http://www.youtube.com/watch?v=snDQe3tWwRQ&amp;feature=related</a:t>
            </a:r>
            <a:r>
              <a:rPr lang="fr-FR" sz="1200" dirty="0" smtClean="0"/>
              <a:t/>
            </a:r>
            <a:br>
              <a:rPr lang="fr-FR" sz="1200" dirty="0" smtClean="0"/>
            </a:br>
            <a:r>
              <a:rPr lang="fr-FR" sz="1200" dirty="0" smtClean="0"/>
              <a:t/>
            </a:r>
            <a:br>
              <a:rPr lang="fr-FR" sz="1200" dirty="0" smtClean="0"/>
            </a:br>
            <a:r>
              <a:rPr lang="fr-FR" sz="1200" dirty="0" smtClean="0">
                <a:hlinkClick r:id="rId4"/>
              </a:rPr>
              <a:t>http://www.youtube.com/watch?v=e6-fm4PCzco&amp;feature=related</a:t>
            </a:r>
            <a:r>
              <a:rPr lang="fr-FR" sz="1200" dirty="0" smtClean="0"/>
              <a:t/>
            </a:r>
            <a:br>
              <a:rPr lang="fr-FR" sz="1200" dirty="0" smtClean="0"/>
            </a:br>
            <a:r>
              <a:rPr lang="fr-FR" sz="1200" dirty="0" smtClean="0"/>
              <a:t/>
            </a:r>
            <a:br>
              <a:rPr lang="fr-FR" sz="1200" dirty="0" smtClean="0"/>
            </a:br>
            <a:r>
              <a:rPr lang="fr-FR" sz="1200" dirty="0" smtClean="0"/>
              <a:t/>
            </a:r>
            <a:br>
              <a:rPr lang="fr-FR" sz="1200" dirty="0" smtClean="0"/>
            </a:br>
            <a:endParaRPr lang="fr-FR" sz="1200" dirty="0">
              <a:solidFill>
                <a:srgbClr val="003399"/>
              </a:solidFill>
              <a:latin typeface="Comic Sans MS" pitchFamily="66" charset="0"/>
            </a:endParaRPr>
          </a:p>
        </p:txBody>
      </p:sp>
      <p:sp>
        <p:nvSpPr>
          <p:cNvPr id="5" name="Espace réservé du pied de page 5"/>
          <p:cNvSpPr>
            <a:spLocks noGrp="1"/>
          </p:cNvSpPr>
          <p:nvPr>
            <p:ph type="ftr" sz="quarter" idx="11"/>
          </p:nvPr>
        </p:nvSpPr>
        <p:spPr>
          <a:xfrm>
            <a:off x="1763688" y="6448251"/>
            <a:ext cx="6048672" cy="365125"/>
          </a:xfrm>
        </p:spPr>
        <p:txBody>
          <a:bodyPr/>
          <a:lstStyle/>
          <a:p>
            <a:r>
              <a:rPr lang="fr-FR" sz="1000" dirty="0" smtClean="0">
                <a:solidFill>
                  <a:srgbClr val="0033CC"/>
                </a:solidFill>
                <a:sym typeface="Webdings"/>
              </a:rPr>
              <a:t>       </a:t>
            </a:r>
            <a:r>
              <a:rPr lang="fr-FR" sz="1000" i="1" dirty="0" smtClean="0">
                <a:solidFill>
                  <a:srgbClr val="003399"/>
                </a:solidFill>
                <a:latin typeface="Comic Sans MS" pitchFamily="66" charset="0"/>
              </a:rPr>
              <a:t>Meta Sophia   -   Formation en Coaching Existentiel – Elie GUEZ – Février/Mars 2012</a:t>
            </a:r>
            <a:endParaRPr lang="fr-FR" sz="1000" i="1" dirty="0">
              <a:solidFill>
                <a:srgbClr val="003399"/>
              </a:solidFill>
              <a:latin typeface="Comic Sans MS" pitchFamily="66" charset="0"/>
            </a:endParaRPr>
          </a:p>
        </p:txBody>
      </p:sp>
      <p:cxnSp>
        <p:nvCxnSpPr>
          <p:cNvPr id="6" name="Connecteur droit 5"/>
          <p:cNvCxnSpPr/>
          <p:nvPr/>
        </p:nvCxnSpPr>
        <p:spPr>
          <a:xfrm>
            <a:off x="179512" y="6381328"/>
            <a:ext cx="8712968" cy="0"/>
          </a:xfrm>
          <a:prstGeom prst="line">
            <a:avLst/>
          </a:prstGeom>
        </p:spPr>
        <p:style>
          <a:lnRef idx="1">
            <a:schemeClr val="accent1"/>
          </a:lnRef>
          <a:fillRef idx="0">
            <a:schemeClr val="accent1"/>
          </a:fillRef>
          <a:effectRef idx="0">
            <a:schemeClr val="accent1"/>
          </a:effectRef>
          <a:fontRef idx="minor">
            <a:schemeClr val="tx1"/>
          </a:fontRef>
        </p:style>
      </p:cxnSp>
      <p:pic>
        <p:nvPicPr>
          <p:cNvPr id="8" name="Image 7" descr="bandeau metasophia laurent 2011.jpg"/>
          <p:cNvPicPr>
            <a:picLocks noChangeAspect="1"/>
          </p:cNvPicPr>
          <p:nvPr/>
        </p:nvPicPr>
        <p:blipFill>
          <a:blip r:embed="rId5" cstate="print"/>
          <a:stretch>
            <a:fillRect/>
          </a:stretch>
        </p:blipFill>
        <p:spPr>
          <a:xfrm>
            <a:off x="179512" y="6453336"/>
            <a:ext cx="1498545" cy="288032"/>
          </a:xfrm>
          <a:prstGeom prst="rect">
            <a:avLst/>
          </a:prstGeom>
        </p:spPr>
      </p:pic>
      <p:pic>
        <p:nvPicPr>
          <p:cNvPr id="258050" name="Picture 2"/>
          <p:cNvPicPr>
            <a:picLocks noChangeAspect="1" noChangeArrowheads="1"/>
          </p:cNvPicPr>
          <p:nvPr/>
        </p:nvPicPr>
        <p:blipFill>
          <a:blip r:embed="rId6" cstate="print"/>
          <a:srcRect/>
          <a:stretch>
            <a:fillRect/>
          </a:stretch>
        </p:blipFill>
        <p:spPr bwMode="auto">
          <a:xfrm>
            <a:off x="2627784" y="2856135"/>
            <a:ext cx="2448272" cy="2085033"/>
          </a:xfrm>
          <a:prstGeom prst="rect">
            <a:avLst/>
          </a:prstGeom>
          <a:noFill/>
          <a:ln w="9525">
            <a:noFill/>
            <a:miter lim="800000"/>
            <a:headEnd/>
            <a:tailEnd/>
          </a:ln>
        </p:spPr>
      </p:pic>
      <p:sp>
        <p:nvSpPr>
          <p:cNvPr id="9" name="Rectangle 8"/>
          <p:cNvSpPr/>
          <p:nvPr/>
        </p:nvSpPr>
        <p:spPr>
          <a:xfrm>
            <a:off x="179512" y="3339008"/>
            <a:ext cx="1872208" cy="162000"/>
          </a:xfrm>
          <a:prstGeom prst="rect">
            <a:avLst/>
          </a:prstGeom>
          <a:solidFill>
            <a:srgbClr val="CCFF99"/>
          </a:solidFill>
          <a:ln w="12700">
            <a:solidFill>
              <a:srgbClr val="0033C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p:cNvSpPr/>
          <p:nvPr/>
        </p:nvSpPr>
        <p:spPr>
          <a:xfrm>
            <a:off x="179512" y="2204864"/>
            <a:ext cx="1872208" cy="432048"/>
          </a:xfrm>
          <a:prstGeom prst="rect">
            <a:avLst/>
          </a:prstGeom>
          <a:solidFill>
            <a:srgbClr val="FFFF99"/>
          </a:solidFill>
          <a:ln w="12700">
            <a:solidFill>
              <a:srgbClr val="0033C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179512" y="1052736"/>
            <a:ext cx="1728192" cy="4493538"/>
          </a:xfrm>
          <a:prstGeom prst="rect">
            <a:avLst/>
          </a:prstGeom>
          <a:noFill/>
          <a:ln w="6350" cmpd="sng">
            <a:solidFill>
              <a:schemeClr val="accent1"/>
            </a:solidFill>
          </a:ln>
        </p:spPr>
        <p:txBody>
          <a:bodyPr wrap="square" rtlCol="0">
            <a:spAutoFit/>
          </a:bodyPr>
          <a:lstStyle/>
          <a:p>
            <a:r>
              <a:rPr lang="fr-FR" sz="1200" dirty="0" smtClean="0">
                <a:solidFill>
                  <a:srgbClr val="003399"/>
                </a:solidFill>
                <a:latin typeface="Comic Sans MS" pitchFamily="66" charset="0"/>
              </a:rPr>
              <a:t>Plan de la Formation</a:t>
            </a:r>
          </a:p>
          <a:p>
            <a:endParaRPr lang="fr-FR" sz="1200" dirty="0" smtClean="0">
              <a:solidFill>
                <a:srgbClr val="003399"/>
              </a:solidFill>
              <a:latin typeface="Comic Sans MS" pitchFamily="66" charset="0"/>
            </a:endParaRPr>
          </a:p>
          <a:p>
            <a:r>
              <a:rPr lang="fr-FR" sz="1200" dirty="0" smtClean="0">
                <a:solidFill>
                  <a:srgbClr val="003399"/>
                </a:solidFill>
                <a:latin typeface="Comic Sans MS" pitchFamily="66" charset="0"/>
              </a:rPr>
              <a:t>Méthodologie de la Formation</a:t>
            </a:r>
          </a:p>
          <a:p>
            <a:endParaRPr lang="fr-FR" sz="1200" dirty="0" smtClean="0">
              <a:solidFill>
                <a:srgbClr val="003399"/>
              </a:solidFill>
              <a:latin typeface="Comic Sans MS" pitchFamily="66" charset="0"/>
            </a:endParaRPr>
          </a:p>
          <a:p>
            <a:r>
              <a:rPr lang="fr-FR" sz="1200" dirty="0" smtClean="0">
                <a:solidFill>
                  <a:srgbClr val="003399"/>
                </a:solidFill>
                <a:latin typeface="Comic Sans MS" pitchFamily="66" charset="0"/>
              </a:rPr>
              <a:t>Mes paradigmes</a:t>
            </a:r>
          </a:p>
          <a:p>
            <a:endParaRPr lang="fr-FR" sz="1200" b="1" dirty="0" smtClean="0">
              <a:solidFill>
                <a:srgbClr val="003399"/>
              </a:solidFill>
              <a:latin typeface="Comic Sans MS" pitchFamily="66" charset="0"/>
            </a:endParaRPr>
          </a:p>
          <a:p>
            <a:r>
              <a:rPr lang="fr-FR" sz="1200" b="1" dirty="0" smtClean="0">
                <a:solidFill>
                  <a:srgbClr val="003399"/>
                </a:solidFill>
                <a:latin typeface="Comic Sans MS" pitchFamily="66" charset="0"/>
              </a:rPr>
              <a:t>Session 1</a:t>
            </a:r>
            <a:endParaRPr lang="fr-FR" sz="1200" dirty="0" smtClean="0">
              <a:solidFill>
                <a:srgbClr val="003399"/>
              </a:solidFill>
              <a:latin typeface="Comic Sans MS" pitchFamily="66" charset="0"/>
            </a:endParaRPr>
          </a:p>
          <a:p>
            <a:endParaRPr lang="fr-FR" sz="1200" dirty="0" smtClean="0">
              <a:solidFill>
                <a:srgbClr val="003399"/>
              </a:solidFill>
              <a:latin typeface="Comic Sans MS" pitchFamily="66" charset="0"/>
            </a:endParaRPr>
          </a:p>
          <a:p>
            <a:r>
              <a:rPr lang="fr-FR" sz="1000" dirty="0" smtClean="0">
                <a:solidFill>
                  <a:srgbClr val="003399"/>
                </a:solidFill>
                <a:latin typeface="Comic Sans MS" pitchFamily="66" charset="0"/>
              </a:rPr>
              <a:t>Sommaire</a:t>
            </a:r>
          </a:p>
          <a:p>
            <a:r>
              <a:rPr lang="fr-FR" sz="1000" dirty="0" smtClean="0">
                <a:solidFill>
                  <a:srgbClr val="003399"/>
                </a:solidFill>
                <a:latin typeface="Comic Sans MS" pitchFamily="66" charset="0"/>
              </a:rPr>
              <a:t>Module 1 : Coaching</a:t>
            </a:r>
          </a:p>
          <a:p>
            <a:pPr>
              <a:buFontTx/>
              <a:buChar char="-"/>
            </a:pPr>
            <a:r>
              <a:rPr lang="fr-FR" sz="1000" dirty="0" smtClean="0">
                <a:solidFill>
                  <a:srgbClr val="003399"/>
                </a:solidFill>
                <a:latin typeface="Comic Sans MS" pitchFamily="66" charset="0"/>
              </a:rPr>
              <a:t> Généralités Coaching</a:t>
            </a:r>
          </a:p>
          <a:p>
            <a:pPr>
              <a:buFontTx/>
              <a:buChar char="-"/>
            </a:pPr>
            <a:r>
              <a:rPr lang="fr-FR" sz="1000" dirty="0" smtClean="0">
                <a:solidFill>
                  <a:srgbClr val="003399"/>
                </a:solidFill>
                <a:latin typeface="Comic Sans MS" pitchFamily="66" charset="0"/>
              </a:rPr>
              <a:t> Généralités Coach</a:t>
            </a:r>
          </a:p>
          <a:p>
            <a:r>
              <a:rPr lang="fr-FR" sz="1000" dirty="0" smtClean="0">
                <a:solidFill>
                  <a:srgbClr val="003399"/>
                </a:solidFill>
                <a:latin typeface="Comic Sans MS" pitchFamily="66" charset="0"/>
              </a:rPr>
              <a:t>Module 2 : Apprendre</a:t>
            </a:r>
          </a:p>
          <a:p>
            <a:r>
              <a:rPr lang="fr-FR" sz="1000" dirty="0" smtClean="0">
                <a:solidFill>
                  <a:srgbClr val="003399"/>
                </a:solidFill>
                <a:latin typeface="Comic Sans MS" pitchFamily="66" charset="0"/>
              </a:rPr>
              <a:t>Module 3 : Objectifs</a:t>
            </a:r>
          </a:p>
          <a:p>
            <a:endParaRPr lang="fr-FR" sz="1000" dirty="0" smtClean="0">
              <a:solidFill>
                <a:srgbClr val="003399"/>
              </a:solidFill>
              <a:latin typeface="Comic Sans MS" pitchFamily="66" charset="0"/>
            </a:endParaRPr>
          </a:p>
          <a:p>
            <a:r>
              <a:rPr lang="fr-FR" sz="1200" b="1" dirty="0" smtClean="0">
                <a:solidFill>
                  <a:srgbClr val="003399"/>
                </a:solidFill>
                <a:latin typeface="Comic Sans MS" pitchFamily="66" charset="0"/>
              </a:rPr>
              <a:t>Session 2</a:t>
            </a:r>
          </a:p>
          <a:p>
            <a:endParaRPr lang="fr-FR" sz="1200" dirty="0" smtClean="0">
              <a:solidFill>
                <a:srgbClr val="003399"/>
              </a:solidFill>
              <a:latin typeface="Comic Sans MS" pitchFamily="66" charset="0"/>
            </a:endParaRPr>
          </a:p>
          <a:p>
            <a:r>
              <a:rPr lang="fr-FR" sz="1200" b="1" dirty="0" smtClean="0">
                <a:solidFill>
                  <a:srgbClr val="003399"/>
                </a:solidFill>
                <a:latin typeface="Comic Sans MS" pitchFamily="66" charset="0"/>
              </a:rPr>
              <a:t>Session 3</a:t>
            </a:r>
          </a:p>
          <a:p>
            <a:endParaRPr lang="fr-FR" sz="1200" dirty="0" smtClean="0">
              <a:solidFill>
                <a:srgbClr val="003399"/>
              </a:solidFill>
              <a:latin typeface="Comic Sans MS" pitchFamily="66" charset="0"/>
            </a:endParaRPr>
          </a:p>
          <a:p>
            <a:r>
              <a:rPr lang="fr-FR" sz="1200" b="1" dirty="0" smtClean="0">
                <a:solidFill>
                  <a:srgbClr val="003399"/>
                </a:solidFill>
                <a:latin typeface="Comic Sans MS" pitchFamily="66" charset="0"/>
              </a:rPr>
              <a:t>Session 4</a:t>
            </a:r>
          </a:p>
          <a:p>
            <a:endParaRPr lang="fr-FR" sz="1200" b="1" dirty="0" smtClean="0">
              <a:solidFill>
                <a:srgbClr val="003399"/>
              </a:solidFill>
              <a:latin typeface="Comic Sans MS" pitchFamily="66" charset="0"/>
            </a:endParaRPr>
          </a:p>
          <a:p>
            <a:r>
              <a:rPr lang="fr-FR" sz="1200" b="1" dirty="0" smtClean="0">
                <a:solidFill>
                  <a:srgbClr val="003399"/>
                </a:solidFill>
                <a:latin typeface="Comic Sans MS" pitchFamily="66" charset="0"/>
              </a:rPr>
              <a:t>Annexes</a:t>
            </a:r>
          </a:p>
          <a:p>
            <a:endParaRPr lang="fr-FR" sz="1200" b="1" dirty="0" smtClean="0">
              <a:solidFill>
                <a:srgbClr val="003399"/>
              </a:solidFill>
              <a:latin typeface="Comic Sans MS" pitchFamily="66" charset="0"/>
            </a:endParaRPr>
          </a:p>
          <a:p>
            <a:endParaRPr lang="fr-FR" sz="1200" dirty="0" smtClean="0">
              <a:solidFill>
                <a:srgbClr val="0033CC"/>
              </a:solidFill>
              <a:latin typeface="Comic Sans MS" pitchFamily="66" charset="0"/>
              <a:sym typeface="Webding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EBC71309-341E-4CA9-AB09-B61A1A13DE73}" type="slidenum">
              <a:rPr lang="fr-FR" smtClean="0"/>
              <a:pPr/>
              <a:t>3</a:t>
            </a:fld>
            <a:endParaRPr lang="fr-FR" dirty="0"/>
          </a:p>
        </p:txBody>
      </p:sp>
      <p:sp>
        <p:nvSpPr>
          <p:cNvPr id="4" name="ZoneTexte 3"/>
          <p:cNvSpPr txBox="1"/>
          <p:nvPr/>
        </p:nvSpPr>
        <p:spPr>
          <a:xfrm>
            <a:off x="2195736" y="955749"/>
            <a:ext cx="6696744" cy="5281563"/>
          </a:xfrm>
          <a:prstGeom prst="rect">
            <a:avLst/>
          </a:prstGeom>
          <a:noFill/>
        </p:spPr>
        <p:txBody>
          <a:bodyPr wrap="square" rtlCol="0">
            <a:spAutoFit/>
          </a:bodyPr>
          <a:lstStyle/>
          <a:p>
            <a:r>
              <a:rPr lang="fr-FR" sz="1200" b="1" dirty="0" smtClean="0">
                <a:solidFill>
                  <a:srgbClr val="003399"/>
                </a:solidFill>
                <a:latin typeface="Comic Sans MS" pitchFamily="66" charset="0"/>
              </a:rPr>
              <a:t>La motivation est le moteur essentiel de l'action. </a:t>
            </a:r>
            <a:r>
              <a:rPr lang="fr-FR" sz="1200" dirty="0" smtClean="0">
                <a:solidFill>
                  <a:srgbClr val="003399"/>
                </a:solidFill>
                <a:latin typeface="Comic Sans MS" pitchFamily="66" charset="0"/>
              </a:rPr>
              <a:t/>
            </a:r>
            <a:br>
              <a:rPr lang="fr-FR" sz="1200" dirty="0" smtClean="0">
                <a:solidFill>
                  <a:srgbClr val="003399"/>
                </a:solidFill>
                <a:latin typeface="Comic Sans MS" pitchFamily="66" charset="0"/>
              </a:rPr>
            </a:br>
            <a:r>
              <a:rPr lang="fr-FR" sz="1200" dirty="0" smtClean="0">
                <a:solidFill>
                  <a:srgbClr val="003399"/>
                </a:solidFill>
                <a:latin typeface="Comic Sans MS" pitchFamily="66" charset="0"/>
              </a:rPr>
              <a:t/>
            </a:r>
            <a:br>
              <a:rPr lang="fr-FR" sz="1200" dirty="0" smtClean="0">
                <a:solidFill>
                  <a:srgbClr val="003399"/>
                </a:solidFill>
                <a:latin typeface="Comic Sans MS" pitchFamily="66" charset="0"/>
              </a:rPr>
            </a:br>
            <a:r>
              <a:rPr lang="fr-FR" sz="1200" dirty="0" smtClean="0">
                <a:solidFill>
                  <a:srgbClr val="003399"/>
                </a:solidFill>
                <a:latin typeface="Comic Sans MS" pitchFamily="66" charset="0"/>
              </a:rPr>
              <a:t>Le site </a:t>
            </a:r>
            <a:r>
              <a:rPr lang="fr-FR" sz="1200" b="1" dirty="0" smtClean="0">
                <a:solidFill>
                  <a:srgbClr val="003399"/>
                </a:solidFill>
                <a:latin typeface="Comic Sans MS" pitchFamily="66" charset="0"/>
                <a:hlinkClick r:id="rId2"/>
              </a:rPr>
              <a:t>http://lamotivation.free.fr/</a:t>
            </a:r>
            <a:r>
              <a:rPr lang="fr-FR" sz="1200" dirty="0" smtClean="0">
                <a:solidFill>
                  <a:srgbClr val="003399"/>
                </a:solidFill>
                <a:latin typeface="Comic Sans MS" pitchFamily="66" charset="0"/>
              </a:rPr>
              <a:t> décline les théories et méthodes de base de la Motivation (par objectif, par récompense, par changement). </a:t>
            </a:r>
            <a:br>
              <a:rPr lang="fr-FR" sz="1200" dirty="0" smtClean="0">
                <a:solidFill>
                  <a:srgbClr val="003399"/>
                </a:solidFill>
                <a:latin typeface="Comic Sans MS" pitchFamily="66" charset="0"/>
              </a:rPr>
            </a:br>
            <a:r>
              <a:rPr lang="fr-FR" sz="1200" dirty="0" smtClean="0">
                <a:solidFill>
                  <a:srgbClr val="003399"/>
                </a:solidFill>
                <a:latin typeface="Comic Sans MS" pitchFamily="66" charset="0"/>
              </a:rPr>
              <a:t/>
            </a:r>
            <a:br>
              <a:rPr lang="fr-FR" sz="1200" dirty="0" smtClean="0">
                <a:solidFill>
                  <a:srgbClr val="003399"/>
                </a:solidFill>
                <a:latin typeface="Comic Sans MS" pitchFamily="66" charset="0"/>
              </a:rPr>
            </a:br>
            <a:r>
              <a:rPr lang="fr-FR" sz="1200" dirty="0" smtClean="0">
                <a:solidFill>
                  <a:srgbClr val="003399"/>
                </a:solidFill>
                <a:latin typeface="Comic Sans MS" pitchFamily="66" charset="0"/>
              </a:rPr>
              <a:t>Ce site, réalisé par un groupe d'Étudiants de Maîtrise de Sciences Sociales Appliquées à la Gestion (MSSAG) de l'Institut d'Administration des Entreprises (I.A.E.) de Lille, propose des fiches à télécharger au format Word sur les principales théorie de la motivation. </a:t>
            </a:r>
            <a:br>
              <a:rPr lang="fr-FR" sz="1200" dirty="0" smtClean="0">
                <a:solidFill>
                  <a:srgbClr val="003399"/>
                </a:solidFill>
                <a:latin typeface="Comic Sans MS" pitchFamily="66" charset="0"/>
              </a:rPr>
            </a:br>
            <a:r>
              <a:rPr lang="fr-FR" sz="1200" dirty="0" smtClean="0">
                <a:solidFill>
                  <a:srgbClr val="003399"/>
                </a:solidFill>
                <a:latin typeface="Comic Sans MS" pitchFamily="66" charset="0"/>
              </a:rPr>
              <a:t/>
            </a:r>
            <a:br>
              <a:rPr lang="fr-FR" sz="1200" dirty="0" smtClean="0">
                <a:solidFill>
                  <a:srgbClr val="003399"/>
                </a:solidFill>
                <a:latin typeface="Comic Sans MS" pitchFamily="66" charset="0"/>
              </a:rPr>
            </a:br>
            <a:r>
              <a:rPr lang="fr-FR" sz="1200" i="1" dirty="0" smtClean="0">
                <a:solidFill>
                  <a:srgbClr val="003399"/>
                </a:solidFill>
                <a:latin typeface="Comic Sans MS" pitchFamily="66" charset="0"/>
              </a:rPr>
              <a:t>I. Les Théories centrées sur l'individu :</a:t>
            </a:r>
            <a:r>
              <a:rPr lang="fr-FR" sz="1200" dirty="0" smtClean="0">
                <a:solidFill>
                  <a:srgbClr val="003399"/>
                </a:solidFill>
                <a:latin typeface="Comic Sans MS" pitchFamily="66" charset="0"/>
              </a:rPr>
              <a:t> </a:t>
            </a:r>
            <a:br>
              <a:rPr lang="fr-FR" sz="1200" dirty="0" smtClean="0">
                <a:solidFill>
                  <a:srgbClr val="003399"/>
                </a:solidFill>
                <a:latin typeface="Comic Sans MS" pitchFamily="66" charset="0"/>
              </a:rPr>
            </a:br>
            <a:r>
              <a:rPr lang="fr-FR" sz="1200" dirty="0" smtClean="0">
                <a:solidFill>
                  <a:srgbClr val="003399"/>
                </a:solidFill>
                <a:latin typeface="Comic Sans MS" pitchFamily="66" charset="0"/>
              </a:rPr>
              <a:t>La Théorie de la hiérarchie des besoins par MASLOW </a:t>
            </a:r>
            <a:br>
              <a:rPr lang="fr-FR" sz="1200" dirty="0" smtClean="0">
                <a:solidFill>
                  <a:srgbClr val="003399"/>
                </a:solidFill>
                <a:latin typeface="Comic Sans MS" pitchFamily="66" charset="0"/>
              </a:rPr>
            </a:br>
            <a:r>
              <a:rPr lang="fr-FR" sz="1200" dirty="0" smtClean="0">
                <a:solidFill>
                  <a:srgbClr val="003399"/>
                </a:solidFill>
                <a:latin typeface="Comic Sans MS" pitchFamily="66" charset="0"/>
              </a:rPr>
              <a:t>La Théorie de la motivation par l'accomplissement de Mc CLELLAND </a:t>
            </a:r>
            <a:br>
              <a:rPr lang="fr-FR" sz="1200" dirty="0" smtClean="0">
                <a:solidFill>
                  <a:srgbClr val="003399"/>
                </a:solidFill>
                <a:latin typeface="Comic Sans MS" pitchFamily="66" charset="0"/>
              </a:rPr>
            </a:br>
            <a:r>
              <a:rPr lang="fr-FR" sz="1200" dirty="0" smtClean="0">
                <a:solidFill>
                  <a:srgbClr val="003399"/>
                </a:solidFill>
                <a:latin typeface="Comic Sans MS" pitchFamily="66" charset="0"/>
              </a:rPr>
              <a:t/>
            </a:r>
            <a:br>
              <a:rPr lang="fr-FR" sz="1200" dirty="0" smtClean="0">
                <a:solidFill>
                  <a:srgbClr val="003399"/>
                </a:solidFill>
                <a:latin typeface="Comic Sans MS" pitchFamily="66" charset="0"/>
              </a:rPr>
            </a:br>
            <a:r>
              <a:rPr lang="fr-FR" sz="1200" i="1" dirty="0" smtClean="0">
                <a:solidFill>
                  <a:srgbClr val="003399"/>
                </a:solidFill>
                <a:latin typeface="Comic Sans MS" pitchFamily="66" charset="0"/>
              </a:rPr>
              <a:t>II. Les Théories centrées sur l'environnement : </a:t>
            </a:r>
            <a:r>
              <a:rPr lang="fr-FR" sz="1200" dirty="0" smtClean="0">
                <a:solidFill>
                  <a:srgbClr val="003399"/>
                </a:solidFill>
                <a:latin typeface="Comic Sans MS" pitchFamily="66" charset="0"/>
              </a:rPr>
              <a:t/>
            </a:r>
            <a:br>
              <a:rPr lang="fr-FR" sz="1200" dirty="0" smtClean="0">
                <a:solidFill>
                  <a:srgbClr val="003399"/>
                </a:solidFill>
                <a:latin typeface="Comic Sans MS" pitchFamily="66" charset="0"/>
              </a:rPr>
            </a:br>
            <a:r>
              <a:rPr lang="fr-FR" sz="1200" dirty="0" smtClean="0">
                <a:solidFill>
                  <a:srgbClr val="003399"/>
                </a:solidFill>
                <a:latin typeface="Comic Sans MS" pitchFamily="66" charset="0"/>
              </a:rPr>
              <a:t>La Théorie du couple récompense/punition de SKINNER </a:t>
            </a:r>
            <a:br>
              <a:rPr lang="fr-FR" sz="1200" dirty="0" smtClean="0">
                <a:solidFill>
                  <a:srgbClr val="003399"/>
                </a:solidFill>
                <a:latin typeface="Comic Sans MS" pitchFamily="66" charset="0"/>
              </a:rPr>
            </a:br>
            <a:r>
              <a:rPr lang="fr-FR" sz="1200" dirty="0" smtClean="0">
                <a:solidFill>
                  <a:srgbClr val="003399"/>
                </a:solidFill>
                <a:latin typeface="Comic Sans MS" pitchFamily="66" charset="0"/>
              </a:rPr>
              <a:t>La Théorie du couple hygiène/motivation de HERZBERG </a:t>
            </a:r>
            <a:br>
              <a:rPr lang="fr-FR" sz="1200" dirty="0" smtClean="0">
                <a:solidFill>
                  <a:srgbClr val="003399"/>
                </a:solidFill>
                <a:latin typeface="Comic Sans MS" pitchFamily="66" charset="0"/>
              </a:rPr>
            </a:br>
            <a:r>
              <a:rPr lang="fr-FR" sz="1200" dirty="0" smtClean="0">
                <a:solidFill>
                  <a:srgbClr val="003399"/>
                </a:solidFill>
                <a:latin typeface="Comic Sans MS" pitchFamily="66" charset="0"/>
              </a:rPr>
              <a:t/>
            </a:r>
            <a:br>
              <a:rPr lang="fr-FR" sz="1200" dirty="0" smtClean="0">
                <a:solidFill>
                  <a:srgbClr val="003399"/>
                </a:solidFill>
                <a:latin typeface="Comic Sans MS" pitchFamily="66" charset="0"/>
              </a:rPr>
            </a:br>
            <a:r>
              <a:rPr lang="fr-FR" sz="1200" i="1" dirty="0" smtClean="0">
                <a:solidFill>
                  <a:srgbClr val="003399"/>
                </a:solidFill>
                <a:latin typeface="Comic Sans MS" pitchFamily="66" charset="0"/>
              </a:rPr>
              <a:t>III. Les Théories de convergence :</a:t>
            </a:r>
            <a:r>
              <a:rPr lang="fr-FR" sz="1200" dirty="0" smtClean="0">
                <a:solidFill>
                  <a:srgbClr val="003399"/>
                </a:solidFill>
                <a:latin typeface="Comic Sans MS" pitchFamily="66" charset="0"/>
              </a:rPr>
              <a:t> </a:t>
            </a:r>
            <a:br>
              <a:rPr lang="fr-FR" sz="1200" dirty="0" smtClean="0">
                <a:solidFill>
                  <a:srgbClr val="003399"/>
                </a:solidFill>
                <a:latin typeface="Comic Sans MS" pitchFamily="66" charset="0"/>
              </a:rPr>
            </a:br>
            <a:r>
              <a:rPr lang="fr-FR" sz="1200" dirty="0" smtClean="0">
                <a:solidFill>
                  <a:srgbClr val="003399"/>
                </a:solidFill>
                <a:latin typeface="Comic Sans MS" pitchFamily="66" charset="0"/>
              </a:rPr>
              <a:t>La Théorie X et Y de MC GREGOR </a:t>
            </a:r>
            <a:br>
              <a:rPr lang="fr-FR" sz="1200" dirty="0" smtClean="0">
                <a:solidFill>
                  <a:srgbClr val="003399"/>
                </a:solidFill>
                <a:latin typeface="Comic Sans MS" pitchFamily="66" charset="0"/>
              </a:rPr>
            </a:br>
            <a:r>
              <a:rPr lang="fr-FR" sz="1200" dirty="0" smtClean="0">
                <a:solidFill>
                  <a:srgbClr val="003399"/>
                </a:solidFill>
                <a:latin typeface="Comic Sans MS" pitchFamily="66" charset="0"/>
              </a:rPr>
              <a:t>La Théorie de VROOM : Valence / Instrumentalité / Expectation </a:t>
            </a:r>
            <a:br>
              <a:rPr lang="fr-FR" sz="1200" dirty="0" smtClean="0">
                <a:solidFill>
                  <a:srgbClr val="003399"/>
                </a:solidFill>
                <a:latin typeface="Comic Sans MS" pitchFamily="66" charset="0"/>
              </a:rPr>
            </a:br>
            <a:r>
              <a:rPr lang="fr-FR" sz="1200" dirty="0" smtClean="0">
                <a:solidFill>
                  <a:srgbClr val="003399"/>
                </a:solidFill>
                <a:latin typeface="Comic Sans MS" pitchFamily="66" charset="0"/>
              </a:rPr>
              <a:t/>
            </a:r>
            <a:br>
              <a:rPr lang="fr-FR" sz="1200" dirty="0" smtClean="0">
                <a:solidFill>
                  <a:srgbClr val="003399"/>
                </a:solidFill>
                <a:latin typeface="Comic Sans MS" pitchFamily="66" charset="0"/>
              </a:rPr>
            </a:br>
            <a:r>
              <a:rPr lang="fr-FR" sz="1200" b="1" dirty="0" smtClean="0">
                <a:solidFill>
                  <a:srgbClr val="003399"/>
                </a:solidFill>
                <a:latin typeface="Comic Sans MS" pitchFamily="66" charset="0"/>
              </a:rPr>
              <a:t>L'étude de Markus Buckingham, chercheur à l'institut Gallup</a:t>
            </a:r>
            <a:r>
              <a:rPr lang="fr-FR" sz="1200" dirty="0" smtClean="0">
                <a:solidFill>
                  <a:srgbClr val="003399"/>
                </a:solidFill>
                <a:latin typeface="Comic Sans MS" pitchFamily="66" charset="0"/>
              </a:rPr>
              <a:t> </a:t>
            </a:r>
            <a:br>
              <a:rPr lang="fr-FR" sz="1200" dirty="0" smtClean="0">
                <a:solidFill>
                  <a:srgbClr val="003399"/>
                </a:solidFill>
                <a:latin typeface="Comic Sans MS" pitchFamily="66" charset="0"/>
              </a:rPr>
            </a:br>
            <a:r>
              <a:rPr lang="fr-FR" sz="1200" dirty="0" smtClean="0">
                <a:solidFill>
                  <a:srgbClr val="003399"/>
                </a:solidFill>
                <a:latin typeface="Comic Sans MS" pitchFamily="66" charset="0"/>
              </a:rPr>
              <a:t/>
            </a:r>
            <a:br>
              <a:rPr lang="fr-FR" sz="1200" dirty="0" smtClean="0">
                <a:solidFill>
                  <a:srgbClr val="003399"/>
                </a:solidFill>
                <a:latin typeface="Comic Sans MS" pitchFamily="66" charset="0"/>
              </a:rPr>
            </a:br>
            <a:r>
              <a:rPr lang="fr-FR" sz="1200" dirty="0" smtClean="0">
                <a:solidFill>
                  <a:srgbClr val="003399"/>
                </a:solidFill>
                <a:latin typeface="Comic Sans MS" pitchFamily="66" charset="0"/>
              </a:rPr>
              <a:t>Le site cite également les 12 points essentiels dans l’implication des salariés performants identifiés par le chercheur Marcus Buckingham et son équipe. </a:t>
            </a:r>
            <a:br>
              <a:rPr lang="fr-FR" sz="1200" dirty="0" smtClean="0">
                <a:solidFill>
                  <a:srgbClr val="003399"/>
                </a:solidFill>
                <a:latin typeface="Comic Sans MS" pitchFamily="66" charset="0"/>
              </a:rPr>
            </a:br>
            <a:r>
              <a:rPr lang="fr-FR" sz="1200" dirty="0" smtClean="0">
                <a:solidFill>
                  <a:srgbClr val="003399"/>
                </a:solidFill>
                <a:latin typeface="Comic Sans MS" pitchFamily="66" charset="0"/>
              </a:rPr>
              <a:t/>
            </a:r>
            <a:br>
              <a:rPr lang="fr-FR" sz="1200" dirty="0" smtClean="0">
                <a:solidFill>
                  <a:srgbClr val="003399"/>
                </a:solidFill>
                <a:latin typeface="Comic Sans MS" pitchFamily="66" charset="0"/>
              </a:rPr>
            </a:br>
            <a:r>
              <a:rPr lang="fr-FR" sz="1200" dirty="0" smtClean="0">
                <a:solidFill>
                  <a:srgbClr val="003399"/>
                </a:solidFill>
                <a:latin typeface="Comic Sans MS" pitchFamily="66" charset="0"/>
              </a:rPr>
              <a:t>Ces 12 points sont exprimés sous forme de questions auxquelles vos collaborateurs sont censés répondre « Oui ». </a:t>
            </a:r>
            <a:endParaRPr lang="fr-FR" sz="1200" dirty="0">
              <a:solidFill>
                <a:srgbClr val="003399"/>
              </a:solidFill>
              <a:latin typeface="Comic Sans MS" pitchFamily="66" charset="0"/>
            </a:endParaRPr>
          </a:p>
        </p:txBody>
      </p:sp>
      <p:sp>
        <p:nvSpPr>
          <p:cNvPr id="5" name="Espace réservé du pied de page 5"/>
          <p:cNvSpPr>
            <a:spLocks noGrp="1"/>
          </p:cNvSpPr>
          <p:nvPr>
            <p:ph type="ftr" sz="quarter" idx="11"/>
          </p:nvPr>
        </p:nvSpPr>
        <p:spPr>
          <a:xfrm>
            <a:off x="1763688" y="6448251"/>
            <a:ext cx="6048672" cy="365125"/>
          </a:xfrm>
        </p:spPr>
        <p:txBody>
          <a:bodyPr/>
          <a:lstStyle/>
          <a:p>
            <a:r>
              <a:rPr lang="fr-FR" sz="1000" dirty="0" smtClean="0">
                <a:solidFill>
                  <a:srgbClr val="0033CC"/>
                </a:solidFill>
                <a:sym typeface="Webdings"/>
              </a:rPr>
              <a:t>       </a:t>
            </a:r>
            <a:r>
              <a:rPr lang="fr-FR" sz="1000" i="1" dirty="0" smtClean="0">
                <a:solidFill>
                  <a:srgbClr val="003399"/>
                </a:solidFill>
                <a:latin typeface="Comic Sans MS" pitchFamily="66" charset="0"/>
              </a:rPr>
              <a:t>Meta Sophia   -   Formation en Coaching Existentiel – Elie GUEZ – Février/Mars 2012</a:t>
            </a:r>
            <a:endParaRPr lang="fr-FR" sz="1000" i="1" dirty="0">
              <a:solidFill>
                <a:srgbClr val="003399"/>
              </a:solidFill>
              <a:latin typeface="Comic Sans MS" pitchFamily="66" charset="0"/>
            </a:endParaRPr>
          </a:p>
        </p:txBody>
      </p:sp>
      <p:cxnSp>
        <p:nvCxnSpPr>
          <p:cNvPr id="6" name="Connecteur droit 5"/>
          <p:cNvCxnSpPr/>
          <p:nvPr/>
        </p:nvCxnSpPr>
        <p:spPr>
          <a:xfrm>
            <a:off x="179512" y="6381328"/>
            <a:ext cx="8712968" cy="0"/>
          </a:xfrm>
          <a:prstGeom prst="line">
            <a:avLst/>
          </a:prstGeom>
        </p:spPr>
        <p:style>
          <a:lnRef idx="1">
            <a:schemeClr val="accent1"/>
          </a:lnRef>
          <a:fillRef idx="0">
            <a:schemeClr val="accent1"/>
          </a:fillRef>
          <a:effectRef idx="0">
            <a:schemeClr val="accent1"/>
          </a:effectRef>
          <a:fontRef idx="minor">
            <a:schemeClr val="tx1"/>
          </a:fontRef>
        </p:style>
      </p:cxnSp>
      <p:pic>
        <p:nvPicPr>
          <p:cNvPr id="8" name="Image 7" descr="bandeau metasophia laurent 2011.jpg"/>
          <p:cNvPicPr>
            <a:picLocks noChangeAspect="1"/>
          </p:cNvPicPr>
          <p:nvPr/>
        </p:nvPicPr>
        <p:blipFill>
          <a:blip r:embed="rId3" cstate="print"/>
          <a:stretch>
            <a:fillRect/>
          </a:stretch>
        </p:blipFill>
        <p:spPr>
          <a:xfrm>
            <a:off x="179512" y="6453336"/>
            <a:ext cx="1498545" cy="288032"/>
          </a:xfrm>
          <a:prstGeom prst="rect">
            <a:avLst/>
          </a:prstGeom>
        </p:spPr>
      </p:pic>
      <p:sp>
        <p:nvSpPr>
          <p:cNvPr id="7" name="Titre 1"/>
          <p:cNvSpPr txBox="1">
            <a:spLocks/>
          </p:cNvSpPr>
          <p:nvPr/>
        </p:nvSpPr>
        <p:spPr>
          <a:xfrm>
            <a:off x="1403648" y="116632"/>
            <a:ext cx="7632848" cy="720080"/>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2800" b="0" i="0" u="none" strike="noStrike" kern="1200" cap="none" spc="0" normalizeH="0" baseline="0" noProof="0" dirty="0" smtClean="0">
                <a:ln>
                  <a:noFill/>
                </a:ln>
                <a:solidFill>
                  <a:srgbClr val="003399"/>
                </a:solidFill>
                <a:effectLst/>
                <a:uLnTx/>
                <a:uFillTx/>
                <a:latin typeface="Comic Sans MS" pitchFamily="66" charset="0"/>
                <a:ea typeface="+mj-ea"/>
                <a:cs typeface="+mj-cs"/>
              </a:rPr>
              <a:t>Les différentes théories de la motivation</a:t>
            </a:r>
            <a:endParaRPr kumimoji="0" lang="fr-FR" sz="2800" b="0" i="0" u="none" strike="noStrike" kern="1200" cap="none" spc="0" normalizeH="0" baseline="0" noProof="0" dirty="0">
              <a:ln>
                <a:noFill/>
              </a:ln>
              <a:solidFill>
                <a:srgbClr val="003399"/>
              </a:solidFill>
              <a:effectLst/>
              <a:uLnTx/>
              <a:uFillTx/>
              <a:latin typeface="Comic Sans MS" pitchFamily="66" charset="0"/>
              <a:ea typeface="+mj-ea"/>
              <a:cs typeface="+mj-cs"/>
            </a:endParaRPr>
          </a:p>
        </p:txBody>
      </p:sp>
      <p:sp>
        <p:nvSpPr>
          <p:cNvPr id="9" name="Rectangle 8"/>
          <p:cNvSpPr/>
          <p:nvPr/>
        </p:nvSpPr>
        <p:spPr>
          <a:xfrm>
            <a:off x="179512" y="3339008"/>
            <a:ext cx="1872208" cy="162000"/>
          </a:xfrm>
          <a:prstGeom prst="rect">
            <a:avLst/>
          </a:prstGeom>
          <a:solidFill>
            <a:srgbClr val="CCFF99"/>
          </a:solidFill>
          <a:ln w="12700">
            <a:solidFill>
              <a:srgbClr val="0033C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p:cNvSpPr/>
          <p:nvPr/>
        </p:nvSpPr>
        <p:spPr>
          <a:xfrm>
            <a:off x="179512" y="2204864"/>
            <a:ext cx="1872208" cy="432048"/>
          </a:xfrm>
          <a:prstGeom prst="rect">
            <a:avLst/>
          </a:prstGeom>
          <a:solidFill>
            <a:srgbClr val="FFFF99"/>
          </a:solidFill>
          <a:ln w="12700">
            <a:solidFill>
              <a:srgbClr val="0033C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179512" y="1052736"/>
            <a:ext cx="1728192" cy="4308872"/>
          </a:xfrm>
          <a:prstGeom prst="rect">
            <a:avLst/>
          </a:prstGeom>
          <a:noFill/>
          <a:ln w="6350" cmpd="sng">
            <a:solidFill>
              <a:schemeClr val="accent1"/>
            </a:solidFill>
          </a:ln>
        </p:spPr>
        <p:txBody>
          <a:bodyPr wrap="square" rtlCol="0">
            <a:spAutoFit/>
          </a:bodyPr>
          <a:lstStyle/>
          <a:p>
            <a:r>
              <a:rPr lang="fr-FR" sz="1200" dirty="0" smtClean="0">
                <a:solidFill>
                  <a:srgbClr val="003399"/>
                </a:solidFill>
                <a:latin typeface="Comic Sans MS" pitchFamily="66" charset="0"/>
              </a:rPr>
              <a:t>Plan de la Formation</a:t>
            </a:r>
          </a:p>
          <a:p>
            <a:endParaRPr lang="fr-FR" sz="1200" dirty="0" smtClean="0">
              <a:solidFill>
                <a:srgbClr val="003399"/>
              </a:solidFill>
              <a:latin typeface="Comic Sans MS" pitchFamily="66" charset="0"/>
            </a:endParaRPr>
          </a:p>
          <a:p>
            <a:r>
              <a:rPr lang="fr-FR" sz="1200" dirty="0" smtClean="0">
                <a:solidFill>
                  <a:srgbClr val="003399"/>
                </a:solidFill>
                <a:latin typeface="Comic Sans MS" pitchFamily="66" charset="0"/>
              </a:rPr>
              <a:t>Méthodologie de la Formation</a:t>
            </a:r>
          </a:p>
          <a:p>
            <a:endParaRPr lang="fr-FR" sz="1200" dirty="0" smtClean="0">
              <a:solidFill>
                <a:srgbClr val="003399"/>
              </a:solidFill>
              <a:latin typeface="Comic Sans MS" pitchFamily="66" charset="0"/>
            </a:endParaRPr>
          </a:p>
          <a:p>
            <a:r>
              <a:rPr lang="fr-FR" sz="1200" dirty="0" smtClean="0">
                <a:solidFill>
                  <a:srgbClr val="003399"/>
                </a:solidFill>
                <a:latin typeface="Comic Sans MS" pitchFamily="66" charset="0"/>
              </a:rPr>
              <a:t>Mes paradigmes</a:t>
            </a:r>
          </a:p>
          <a:p>
            <a:endParaRPr lang="fr-FR" sz="1200" b="1" dirty="0" smtClean="0">
              <a:solidFill>
                <a:srgbClr val="003399"/>
              </a:solidFill>
              <a:latin typeface="Comic Sans MS" pitchFamily="66" charset="0"/>
            </a:endParaRPr>
          </a:p>
          <a:p>
            <a:r>
              <a:rPr lang="fr-FR" sz="1200" b="1" dirty="0" smtClean="0">
                <a:solidFill>
                  <a:srgbClr val="003399"/>
                </a:solidFill>
                <a:latin typeface="Comic Sans MS" pitchFamily="66" charset="0"/>
              </a:rPr>
              <a:t>Session 1</a:t>
            </a:r>
            <a:endParaRPr lang="fr-FR" sz="1200" dirty="0" smtClean="0">
              <a:solidFill>
                <a:srgbClr val="003399"/>
              </a:solidFill>
              <a:latin typeface="Comic Sans MS" pitchFamily="66" charset="0"/>
            </a:endParaRPr>
          </a:p>
          <a:p>
            <a:endParaRPr lang="fr-FR" sz="1200" dirty="0" smtClean="0">
              <a:solidFill>
                <a:srgbClr val="003399"/>
              </a:solidFill>
              <a:latin typeface="Comic Sans MS" pitchFamily="66" charset="0"/>
            </a:endParaRPr>
          </a:p>
          <a:p>
            <a:r>
              <a:rPr lang="fr-FR" sz="1000" dirty="0" smtClean="0">
                <a:solidFill>
                  <a:srgbClr val="003399"/>
                </a:solidFill>
                <a:latin typeface="Comic Sans MS" pitchFamily="66" charset="0"/>
              </a:rPr>
              <a:t>Sommaire</a:t>
            </a:r>
          </a:p>
          <a:p>
            <a:r>
              <a:rPr lang="fr-FR" sz="1000" dirty="0" smtClean="0">
                <a:solidFill>
                  <a:srgbClr val="003399"/>
                </a:solidFill>
                <a:latin typeface="Comic Sans MS" pitchFamily="66" charset="0"/>
              </a:rPr>
              <a:t>Module 1 : Coaching</a:t>
            </a:r>
          </a:p>
          <a:p>
            <a:pPr>
              <a:buFontTx/>
              <a:buChar char="-"/>
            </a:pPr>
            <a:r>
              <a:rPr lang="fr-FR" sz="1000" dirty="0" smtClean="0">
                <a:solidFill>
                  <a:srgbClr val="003399"/>
                </a:solidFill>
                <a:latin typeface="Comic Sans MS" pitchFamily="66" charset="0"/>
              </a:rPr>
              <a:t> Généralités Coaching</a:t>
            </a:r>
          </a:p>
          <a:p>
            <a:pPr>
              <a:buFontTx/>
              <a:buChar char="-"/>
            </a:pPr>
            <a:r>
              <a:rPr lang="fr-FR" sz="1000" dirty="0" smtClean="0">
                <a:solidFill>
                  <a:srgbClr val="003399"/>
                </a:solidFill>
                <a:latin typeface="Comic Sans MS" pitchFamily="66" charset="0"/>
              </a:rPr>
              <a:t> Généralités Coach</a:t>
            </a:r>
          </a:p>
          <a:p>
            <a:r>
              <a:rPr lang="fr-FR" sz="1000" dirty="0" smtClean="0">
                <a:solidFill>
                  <a:srgbClr val="003399"/>
                </a:solidFill>
                <a:latin typeface="Comic Sans MS" pitchFamily="66" charset="0"/>
              </a:rPr>
              <a:t>Module 2 : Apprendre</a:t>
            </a:r>
          </a:p>
          <a:p>
            <a:r>
              <a:rPr lang="fr-FR" sz="1000" dirty="0" smtClean="0">
                <a:solidFill>
                  <a:srgbClr val="003399"/>
                </a:solidFill>
                <a:latin typeface="Comic Sans MS" pitchFamily="66" charset="0"/>
              </a:rPr>
              <a:t>Module 3 : Objectifs</a:t>
            </a:r>
          </a:p>
          <a:p>
            <a:endParaRPr lang="fr-FR" sz="1000" dirty="0" smtClean="0">
              <a:solidFill>
                <a:srgbClr val="003399"/>
              </a:solidFill>
              <a:latin typeface="Comic Sans MS" pitchFamily="66" charset="0"/>
            </a:endParaRPr>
          </a:p>
          <a:p>
            <a:r>
              <a:rPr lang="fr-FR" sz="1200" b="1" dirty="0" smtClean="0">
                <a:solidFill>
                  <a:srgbClr val="003399"/>
                </a:solidFill>
                <a:latin typeface="Comic Sans MS" pitchFamily="66" charset="0"/>
              </a:rPr>
              <a:t>Session 2</a:t>
            </a:r>
          </a:p>
          <a:p>
            <a:endParaRPr lang="fr-FR" sz="1200" dirty="0" smtClean="0">
              <a:solidFill>
                <a:srgbClr val="003399"/>
              </a:solidFill>
              <a:latin typeface="Comic Sans MS" pitchFamily="66" charset="0"/>
            </a:endParaRPr>
          </a:p>
          <a:p>
            <a:r>
              <a:rPr lang="fr-FR" sz="1200" b="1" dirty="0" smtClean="0">
                <a:solidFill>
                  <a:srgbClr val="003399"/>
                </a:solidFill>
                <a:latin typeface="Comic Sans MS" pitchFamily="66" charset="0"/>
              </a:rPr>
              <a:t>Session 3</a:t>
            </a:r>
          </a:p>
          <a:p>
            <a:endParaRPr lang="fr-FR" sz="1200" dirty="0" smtClean="0">
              <a:solidFill>
                <a:srgbClr val="003399"/>
              </a:solidFill>
              <a:latin typeface="Comic Sans MS" pitchFamily="66" charset="0"/>
            </a:endParaRPr>
          </a:p>
          <a:p>
            <a:r>
              <a:rPr lang="fr-FR" sz="1200" b="1" dirty="0" smtClean="0">
                <a:solidFill>
                  <a:srgbClr val="003399"/>
                </a:solidFill>
                <a:latin typeface="Comic Sans MS" pitchFamily="66" charset="0"/>
              </a:rPr>
              <a:t>Session 4</a:t>
            </a:r>
          </a:p>
          <a:p>
            <a:endParaRPr lang="fr-FR" sz="1200" b="1" dirty="0" smtClean="0">
              <a:solidFill>
                <a:srgbClr val="003399"/>
              </a:solidFill>
              <a:latin typeface="Comic Sans MS" pitchFamily="66" charset="0"/>
            </a:endParaRPr>
          </a:p>
          <a:p>
            <a:r>
              <a:rPr lang="fr-FR" sz="1200" b="1" dirty="0" smtClean="0">
                <a:solidFill>
                  <a:srgbClr val="003399"/>
                </a:solidFill>
                <a:latin typeface="Comic Sans MS" pitchFamily="66" charset="0"/>
              </a:rPr>
              <a:t>Annexes</a:t>
            </a:r>
          </a:p>
          <a:p>
            <a:endParaRPr lang="fr-FR" sz="1200" dirty="0" smtClean="0">
              <a:solidFill>
                <a:srgbClr val="0033CC"/>
              </a:solidFill>
              <a:latin typeface="Comic Sans MS" pitchFamily="66" charset="0"/>
              <a:sym typeface="Webding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Formation en Coaching Existentiel</a:t>
            </a:r>
            <a:endParaRPr lang="fr-FR" dirty="0"/>
          </a:p>
        </p:txBody>
      </p:sp>
      <p:sp>
        <p:nvSpPr>
          <p:cNvPr id="3" name="Espace réservé du numéro de diapositive 2"/>
          <p:cNvSpPr>
            <a:spLocks noGrp="1"/>
          </p:cNvSpPr>
          <p:nvPr>
            <p:ph type="sldNum" sz="quarter" idx="12"/>
          </p:nvPr>
        </p:nvSpPr>
        <p:spPr/>
        <p:txBody>
          <a:bodyPr/>
          <a:lstStyle/>
          <a:p>
            <a:fld id="{EBC71309-341E-4CA9-AB09-B61A1A13DE73}" type="slidenum">
              <a:rPr lang="fr-FR" smtClean="0"/>
              <a:pPr/>
              <a:t>4</a:t>
            </a:fld>
            <a:endParaRPr lang="fr-FR" dirty="0"/>
          </a:p>
        </p:txBody>
      </p:sp>
      <p:sp>
        <p:nvSpPr>
          <p:cNvPr id="4" name="Rectangle 3"/>
          <p:cNvSpPr/>
          <p:nvPr/>
        </p:nvSpPr>
        <p:spPr>
          <a:xfrm>
            <a:off x="827584" y="1028343"/>
            <a:ext cx="7200800" cy="5262979"/>
          </a:xfrm>
          <a:prstGeom prst="rect">
            <a:avLst/>
          </a:prstGeom>
        </p:spPr>
        <p:txBody>
          <a:bodyPr wrap="square">
            <a:spAutoFit/>
          </a:bodyPr>
          <a:lstStyle/>
          <a:p>
            <a:r>
              <a:rPr lang="fr-FR" sz="2400" dirty="0"/>
              <a:t>Abraham Maslow a hiérarchisé les besoins de l’homme sous plusieurs critères. La hiérarchie de ces critères très utilisé dans le domaine des ressources humaines en entreprise se nomme la Pyramide de Maslow. Elle est utilisée comme base de réflexion de la motivation dans le travail ou dans un projet. Le principe est que l’homme cherche à répondre à des besoins supérieurs que si les besoins de bases sont réglés. Ainsi lorsque les besoins de base sont réglés l’homme cherchera des besoins de plus en plus subtil jusqu’à la réalisation de soi. La question est que les besoins de la base ne sont jamais régler, mais toujours en recherche d’équilibre.  </a:t>
            </a:r>
          </a:p>
          <a:p>
            <a:r>
              <a:rPr lang="fr-FR" sz="2400" dirty="0"/>
              <a:t>Voici comment se présente la pyramide de Maslow avec mes arrangements personnels </a:t>
            </a:r>
            <a:endParaRPr lang="fr-FR" sz="2400" dirty="0"/>
          </a:p>
        </p:txBody>
      </p:sp>
    </p:spTree>
    <p:extLst>
      <p:ext uri="{BB962C8B-B14F-4D97-AF65-F5344CB8AC3E}">
        <p14:creationId xmlns:p14="http://schemas.microsoft.com/office/powerpoint/2010/main" val="510040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Formation en Coaching Existentiel</a:t>
            </a:r>
            <a:endParaRPr lang="fr-FR" dirty="0"/>
          </a:p>
        </p:txBody>
      </p:sp>
      <p:sp>
        <p:nvSpPr>
          <p:cNvPr id="3" name="Espace réservé du numéro de diapositive 2"/>
          <p:cNvSpPr>
            <a:spLocks noGrp="1"/>
          </p:cNvSpPr>
          <p:nvPr>
            <p:ph type="sldNum" sz="quarter" idx="12"/>
          </p:nvPr>
        </p:nvSpPr>
        <p:spPr/>
        <p:txBody>
          <a:bodyPr/>
          <a:lstStyle/>
          <a:p>
            <a:fld id="{EBC71309-341E-4CA9-AB09-B61A1A13DE73}" type="slidenum">
              <a:rPr lang="fr-FR" smtClean="0"/>
              <a:pPr/>
              <a:t>5</a:t>
            </a:fld>
            <a:endParaRPr lang="fr-FR" dirty="0"/>
          </a:p>
        </p:txBody>
      </p:sp>
      <p:pic>
        <p:nvPicPr>
          <p:cNvPr id="4" name="Picture 12"/>
          <p:cNvPicPr>
            <a:picLocks noChangeAspect="1" noChangeArrowheads="1"/>
          </p:cNvPicPr>
          <p:nvPr/>
        </p:nvPicPr>
        <p:blipFill>
          <a:blip r:embed="rId2" cstate="print"/>
          <a:srcRect/>
          <a:stretch>
            <a:fillRect/>
          </a:stretch>
        </p:blipFill>
        <p:spPr bwMode="auto">
          <a:xfrm>
            <a:off x="1835696" y="674898"/>
            <a:ext cx="4968552" cy="4331841"/>
          </a:xfrm>
          <a:prstGeom prst="rect">
            <a:avLst/>
          </a:prstGeom>
          <a:noFill/>
          <a:ln w="9525">
            <a:noFill/>
            <a:miter lim="800000"/>
            <a:headEnd/>
            <a:tailEnd/>
          </a:ln>
        </p:spPr>
      </p:pic>
      <p:sp>
        <p:nvSpPr>
          <p:cNvPr id="5" name="ZoneTexte 4"/>
          <p:cNvSpPr txBox="1"/>
          <p:nvPr/>
        </p:nvSpPr>
        <p:spPr>
          <a:xfrm>
            <a:off x="1619672" y="5373216"/>
            <a:ext cx="6552728" cy="369332"/>
          </a:xfrm>
          <a:prstGeom prst="rect">
            <a:avLst/>
          </a:prstGeom>
          <a:noFill/>
        </p:spPr>
        <p:txBody>
          <a:bodyPr wrap="square" rtlCol="0">
            <a:spAutoFit/>
          </a:bodyPr>
          <a:lstStyle/>
          <a:p>
            <a:pPr algn="ctr"/>
            <a:r>
              <a:rPr lang="fr-FR" b="1" dirty="0" smtClean="0"/>
              <a:t>Voici la présentation classique de la pyramide de Maslow</a:t>
            </a:r>
            <a:endParaRPr lang="fr-FR" b="1" dirty="0"/>
          </a:p>
        </p:txBody>
      </p:sp>
    </p:spTree>
    <p:extLst>
      <p:ext uri="{BB962C8B-B14F-4D97-AF65-F5344CB8AC3E}">
        <p14:creationId xmlns:p14="http://schemas.microsoft.com/office/powerpoint/2010/main" val="32050100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EBC71309-341E-4CA9-AB09-B61A1A13DE73}" type="slidenum">
              <a:rPr lang="fr-FR" smtClean="0"/>
              <a:pPr/>
              <a:t>6</a:t>
            </a:fld>
            <a:endParaRPr lang="fr-FR"/>
          </a:p>
        </p:txBody>
      </p:sp>
      <p:sp>
        <p:nvSpPr>
          <p:cNvPr id="4" name="Espace réservé du pied de page 5"/>
          <p:cNvSpPr txBox="1">
            <a:spLocks/>
          </p:cNvSpPr>
          <p:nvPr/>
        </p:nvSpPr>
        <p:spPr>
          <a:xfrm>
            <a:off x="1763688" y="6448251"/>
            <a:ext cx="6048672"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000" b="0" i="0" u="none" strike="noStrike" kern="1200" cap="none" spc="0" normalizeH="0" baseline="0" noProof="0" dirty="0" smtClean="0">
                <a:ln>
                  <a:noFill/>
                </a:ln>
                <a:solidFill>
                  <a:srgbClr val="0033CC"/>
                </a:solidFill>
                <a:effectLst/>
                <a:uLnTx/>
                <a:uFillTx/>
                <a:latin typeface="+mn-lt"/>
                <a:ea typeface="+mn-ea"/>
                <a:cs typeface="+mn-cs"/>
                <a:sym typeface="Webdings"/>
              </a:rPr>
              <a:t>       </a:t>
            </a:r>
            <a:r>
              <a:rPr kumimoji="0" lang="fr-FR" sz="1000" b="0" i="1" u="none" strike="noStrike" kern="1200" cap="none" spc="0" normalizeH="0" baseline="0" noProof="0" dirty="0" smtClean="0">
                <a:ln>
                  <a:noFill/>
                </a:ln>
                <a:solidFill>
                  <a:srgbClr val="003399"/>
                </a:solidFill>
                <a:effectLst/>
                <a:uLnTx/>
                <a:uFillTx/>
                <a:latin typeface="Comic Sans MS" pitchFamily="66" charset="0"/>
                <a:ea typeface="+mn-ea"/>
                <a:cs typeface="+mn-cs"/>
              </a:rPr>
              <a:t>Meta Sophia   -   Formation en Coaching Existentiel – Elie GUEZ – Février/Mars 2012</a:t>
            </a:r>
            <a:endParaRPr kumimoji="0" lang="fr-FR" sz="1000" b="0" i="1" u="none" strike="noStrike" kern="1200" cap="none" spc="0" normalizeH="0" baseline="0" noProof="0" dirty="0">
              <a:ln>
                <a:noFill/>
              </a:ln>
              <a:solidFill>
                <a:srgbClr val="003399"/>
              </a:solidFill>
              <a:effectLst/>
              <a:uLnTx/>
              <a:uFillTx/>
              <a:latin typeface="Comic Sans MS" pitchFamily="66" charset="0"/>
              <a:ea typeface="+mn-ea"/>
              <a:cs typeface="+mn-cs"/>
            </a:endParaRPr>
          </a:p>
        </p:txBody>
      </p:sp>
      <p:sp>
        <p:nvSpPr>
          <p:cNvPr id="5" name="Titre 1"/>
          <p:cNvSpPr txBox="1">
            <a:spLocks/>
          </p:cNvSpPr>
          <p:nvPr/>
        </p:nvSpPr>
        <p:spPr>
          <a:xfrm>
            <a:off x="683568" y="116632"/>
            <a:ext cx="8352928" cy="1152128"/>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2800" b="0" i="0" u="none" strike="noStrike" kern="1200" cap="none" spc="0" normalizeH="0" baseline="0" noProof="0" dirty="0" smtClean="0">
                <a:ln>
                  <a:noFill/>
                </a:ln>
                <a:solidFill>
                  <a:srgbClr val="003399"/>
                </a:solidFill>
                <a:effectLst/>
                <a:uLnTx/>
                <a:uFillTx/>
                <a:latin typeface="Comic Sans MS" pitchFamily="66" charset="0"/>
                <a:ea typeface="+mj-ea"/>
                <a:cs typeface="+mj-cs"/>
              </a:rPr>
              <a:t>La pyramide des besoins de </a:t>
            </a:r>
            <a:r>
              <a:rPr kumimoji="0" lang="fr-FR" sz="2800" b="0" i="0" u="none" strike="noStrike" kern="1200" cap="none" spc="0" normalizeH="0" baseline="0" noProof="0" dirty="0" smtClean="0">
                <a:ln>
                  <a:noFill/>
                </a:ln>
                <a:solidFill>
                  <a:srgbClr val="003399"/>
                </a:solidFill>
                <a:effectLst/>
                <a:uLnTx/>
                <a:uFillTx/>
                <a:latin typeface="Comic Sans MS" pitchFamily="66" charset="0"/>
                <a:ea typeface="+mj-ea"/>
                <a:cs typeface="+mj-cs"/>
              </a:rPr>
              <a:t>Maslow</a:t>
            </a:r>
          </a:p>
          <a:p>
            <a:pPr marL="0" marR="0" lvl="0" indent="0" algn="ctr" defTabSz="914400" rtl="0" eaLnBrk="1" fontAlgn="auto" latinLnBrk="0" hangingPunct="1">
              <a:lnSpc>
                <a:spcPct val="100000"/>
              </a:lnSpc>
              <a:spcBef>
                <a:spcPct val="0"/>
              </a:spcBef>
              <a:spcAft>
                <a:spcPts val="0"/>
              </a:spcAft>
              <a:buClrTx/>
              <a:buSzTx/>
              <a:buFontTx/>
              <a:buNone/>
              <a:tabLst/>
              <a:defRPr/>
            </a:pPr>
            <a:r>
              <a:rPr lang="fr-FR" sz="2800" dirty="0" smtClean="0">
                <a:solidFill>
                  <a:srgbClr val="003399"/>
                </a:solidFill>
                <a:latin typeface="Comic Sans MS" pitchFamily="66" charset="0"/>
                <a:ea typeface="+mj-ea"/>
                <a:cs typeface="+mj-cs"/>
              </a:rPr>
              <a:t>Retravailler pour notre leçon sur le projet-sens</a:t>
            </a:r>
            <a:endParaRPr kumimoji="0" lang="fr-FR" sz="2800" b="0" i="0" u="none" strike="noStrike" kern="1200" cap="none" spc="0" normalizeH="0" baseline="0" noProof="0" dirty="0" smtClean="0">
              <a:ln>
                <a:noFill/>
              </a:ln>
              <a:solidFill>
                <a:srgbClr val="003399"/>
              </a:solidFill>
              <a:effectLst/>
              <a:uLnTx/>
              <a:uFillTx/>
              <a:latin typeface="Comic Sans MS" pitchFamily="66" charset="0"/>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fr-FR" sz="2800" b="0" i="0" u="none" strike="noStrike" kern="1200" cap="none" spc="0" normalizeH="0" baseline="0" noProof="0" dirty="0">
              <a:ln>
                <a:noFill/>
              </a:ln>
              <a:solidFill>
                <a:srgbClr val="003399"/>
              </a:solidFill>
              <a:effectLst/>
              <a:uLnTx/>
              <a:uFillTx/>
              <a:latin typeface="Comic Sans MS" pitchFamily="66" charset="0"/>
              <a:ea typeface="+mj-ea"/>
              <a:cs typeface="+mj-cs"/>
            </a:endParaRPr>
          </a:p>
        </p:txBody>
      </p:sp>
      <p:cxnSp>
        <p:nvCxnSpPr>
          <p:cNvPr id="6" name="Connecteur droit 5"/>
          <p:cNvCxnSpPr/>
          <p:nvPr/>
        </p:nvCxnSpPr>
        <p:spPr>
          <a:xfrm>
            <a:off x="179512" y="6381328"/>
            <a:ext cx="8712968" cy="0"/>
          </a:xfrm>
          <a:prstGeom prst="line">
            <a:avLst/>
          </a:prstGeom>
        </p:spPr>
        <p:style>
          <a:lnRef idx="1">
            <a:schemeClr val="accent1"/>
          </a:lnRef>
          <a:fillRef idx="0">
            <a:schemeClr val="accent1"/>
          </a:fillRef>
          <a:effectRef idx="0">
            <a:schemeClr val="accent1"/>
          </a:effectRef>
          <a:fontRef idx="minor">
            <a:schemeClr val="tx1"/>
          </a:fontRef>
        </p:style>
      </p:cxnSp>
      <p:pic>
        <p:nvPicPr>
          <p:cNvPr id="8" name="Image 7" descr="bandeau metasophia laurent 2011.jpg"/>
          <p:cNvPicPr>
            <a:picLocks noChangeAspect="1"/>
          </p:cNvPicPr>
          <p:nvPr/>
        </p:nvPicPr>
        <p:blipFill>
          <a:blip r:embed="rId2" cstate="print"/>
          <a:stretch>
            <a:fillRect/>
          </a:stretch>
        </p:blipFill>
        <p:spPr>
          <a:xfrm>
            <a:off x="179512" y="6453336"/>
            <a:ext cx="1498545" cy="288032"/>
          </a:xfrm>
          <a:prstGeom prst="rect">
            <a:avLst/>
          </a:prstGeom>
        </p:spPr>
      </p:pic>
      <p:sp>
        <p:nvSpPr>
          <p:cNvPr id="37" name="ZoneTexte 36"/>
          <p:cNvSpPr txBox="1"/>
          <p:nvPr/>
        </p:nvSpPr>
        <p:spPr>
          <a:xfrm>
            <a:off x="107504" y="5949280"/>
            <a:ext cx="1584176" cy="400110"/>
          </a:xfrm>
          <a:prstGeom prst="rect">
            <a:avLst/>
          </a:prstGeom>
          <a:noFill/>
        </p:spPr>
        <p:txBody>
          <a:bodyPr wrap="square" rtlCol="0">
            <a:spAutoFit/>
          </a:bodyPr>
          <a:lstStyle/>
          <a:p>
            <a:r>
              <a:rPr lang="fr-FR" sz="1000" dirty="0" smtClean="0">
                <a:solidFill>
                  <a:srgbClr val="002060"/>
                </a:solidFill>
                <a:latin typeface="Comic Sans MS" pitchFamily="66" charset="0"/>
              </a:rPr>
              <a:t>D’après </a:t>
            </a:r>
          </a:p>
          <a:p>
            <a:r>
              <a:rPr lang="fr-FR" sz="1000" dirty="0" smtClean="0">
                <a:solidFill>
                  <a:srgbClr val="002060"/>
                </a:solidFill>
                <a:latin typeface="Comic Sans MS" pitchFamily="66" charset="0"/>
              </a:rPr>
              <a:t>Hillel l’Ancien, Maslow</a:t>
            </a:r>
            <a:endParaRPr lang="fr-FR" sz="1000" dirty="0">
              <a:solidFill>
                <a:srgbClr val="002060"/>
              </a:solidFill>
              <a:latin typeface="Comic Sans MS" pitchFamily="66" charset="0"/>
            </a:endParaRPr>
          </a:p>
        </p:txBody>
      </p:sp>
      <p:sp>
        <p:nvSpPr>
          <p:cNvPr id="9" name="ZoneTexte 8"/>
          <p:cNvSpPr txBox="1"/>
          <p:nvPr/>
        </p:nvSpPr>
        <p:spPr>
          <a:xfrm>
            <a:off x="1907704" y="1412777"/>
            <a:ext cx="3024336" cy="1015663"/>
          </a:xfrm>
          <a:prstGeom prst="rect">
            <a:avLst/>
          </a:prstGeom>
          <a:noFill/>
        </p:spPr>
        <p:txBody>
          <a:bodyPr wrap="square" rtlCol="0">
            <a:spAutoFit/>
          </a:bodyPr>
          <a:lstStyle/>
          <a:p>
            <a:r>
              <a:rPr lang="fr-FR" sz="1200" dirty="0" smtClean="0">
                <a:solidFill>
                  <a:srgbClr val="003399"/>
                </a:solidFill>
                <a:latin typeface="Comic Sans MS" pitchFamily="66" charset="0"/>
              </a:rPr>
              <a:t>Le Besoin d'accomplissement de soi est le besoin le plus fort et le plus profond d'une personne au travail, puisqu'il est directement lié au sens et à la Réussite de sa Vie… </a:t>
            </a:r>
            <a:r>
              <a:rPr lang="fr-FR" sz="1200" b="1" u="sng" dirty="0" smtClean="0">
                <a:solidFill>
                  <a:srgbClr val="003399"/>
                </a:solidFill>
                <a:latin typeface="Comic Sans MS" pitchFamily="66" charset="0"/>
              </a:rPr>
              <a:t> </a:t>
            </a:r>
            <a:endParaRPr lang="fr-FR" sz="1100" b="1" i="1" dirty="0" smtClean="0">
              <a:solidFill>
                <a:srgbClr val="003399"/>
              </a:solidFill>
              <a:latin typeface="Comic Sans MS" pitchFamily="66" charset="0"/>
              <a:sym typeface="Wingdings 3"/>
            </a:endParaRPr>
          </a:p>
        </p:txBody>
      </p:sp>
      <p:pic>
        <p:nvPicPr>
          <p:cNvPr id="10252" name="Picture 12"/>
          <p:cNvPicPr>
            <a:picLocks noChangeAspect="1" noChangeArrowheads="1"/>
          </p:cNvPicPr>
          <p:nvPr/>
        </p:nvPicPr>
        <p:blipFill>
          <a:blip r:embed="rId3" cstate="print"/>
          <a:srcRect/>
          <a:stretch>
            <a:fillRect/>
          </a:stretch>
        </p:blipFill>
        <p:spPr bwMode="auto">
          <a:xfrm>
            <a:off x="5580062" y="1429589"/>
            <a:ext cx="3240410" cy="4807723"/>
          </a:xfrm>
          <a:prstGeom prst="rect">
            <a:avLst/>
          </a:prstGeom>
          <a:noFill/>
          <a:ln w="9525">
            <a:noFill/>
            <a:miter lim="800000"/>
            <a:headEnd/>
            <a:tailEnd/>
          </a:ln>
        </p:spPr>
      </p:pic>
      <p:cxnSp>
        <p:nvCxnSpPr>
          <p:cNvPr id="14" name="Connecteur droit avec flèche 13"/>
          <p:cNvCxnSpPr/>
          <p:nvPr/>
        </p:nvCxnSpPr>
        <p:spPr>
          <a:xfrm flipV="1">
            <a:off x="5652120" y="4437112"/>
            <a:ext cx="0" cy="151216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5" name="ZoneTexte 14"/>
          <p:cNvSpPr txBox="1"/>
          <p:nvPr/>
        </p:nvSpPr>
        <p:spPr>
          <a:xfrm>
            <a:off x="5220072" y="4967590"/>
            <a:ext cx="423514" cy="261610"/>
          </a:xfrm>
          <a:prstGeom prst="rect">
            <a:avLst/>
          </a:prstGeom>
          <a:noFill/>
        </p:spPr>
        <p:txBody>
          <a:bodyPr wrap="none" rtlCol="0">
            <a:spAutoFit/>
          </a:bodyPr>
          <a:lstStyle/>
          <a:p>
            <a:r>
              <a:rPr lang="fr-FR" sz="1100" b="1" dirty="0" smtClean="0">
                <a:solidFill>
                  <a:srgbClr val="003399"/>
                </a:solidFill>
                <a:latin typeface="Comic Sans MS" pitchFamily="66" charset="0"/>
              </a:rPr>
              <a:t>Moi</a:t>
            </a:r>
            <a:endParaRPr lang="fr-FR" sz="1100" b="1" dirty="0">
              <a:solidFill>
                <a:srgbClr val="003399"/>
              </a:solidFill>
              <a:latin typeface="Comic Sans MS" pitchFamily="66" charset="0"/>
            </a:endParaRPr>
          </a:p>
        </p:txBody>
      </p:sp>
      <p:cxnSp>
        <p:nvCxnSpPr>
          <p:cNvPr id="16" name="Connecteur droit avec flèche 15"/>
          <p:cNvCxnSpPr/>
          <p:nvPr/>
        </p:nvCxnSpPr>
        <p:spPr>
          <a:xfrm flipV="1">
            <a:off x="5796136" y="3140968"/>
            <a:ext cx="8384" cy="129614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a:off x="5076056" y="3429000"/>
            <a:ext cx="792088" cy="600164"/>
          </a:xfrm>
          <a:prstGeom prst="rect">
            <a:avLst/>
          </a:prstGeom>
          <a:noFill/>
        </p:spPr>
        <p:txBody>
          <a:bodyPr wrap="square" rtlCol="0">
            <a:spAutoFit/>
          </a:bodyPr>
          <a:lstStyle/>
          <a:p>
            <a:pPr algn="ctr"/>
            <a:r>
              <a:rPr lang="fr-FR" sz="1100" b="1" dirty="0" smtClean="0">
                <a:solidFill>
                  <a:srgbClr val="003399"/>
                </a:solidFill>
                <a:latin typeface="Comic Sans MS" pitchFamily="66" charset="0"/>
              </a:rPr>
              <a:t>Moi et les autres</a:t>
            </a:r>
            <a:endParaRPr lang="fr-FR" sz="1100" b="1" dirty="0">
              <a:solidFill>
                <a:srgbClr val="003399"/>
              </a:solidFill>
              <a:latin typeface="Comic Sans MS" pitchFamily="66" charset="0"/>
            </a:endParaRPr>
          </a:p>
        </p:txBody>
      </p:sp>
      <p:cxnSp>
        <p:nvCxnSpPr>
          <p:cNvPr id="19" name="Connecteur droit avec flèche 18"/>
          <p:cNvCxnSpPr/>
          <p:nvPr/>
        </p:nvCxnSpPr>
        <p:spPr>
          <a:xfrm>
            <a:off x="3131840" y="4437112"/>
            <a:ext cx="2232248" cy="0"/>
          </a:xfrm>
          <a:prstGeom prst="straightConnector1">
            <a:avLst/>
          </a:prstGeom>
          <a:ln w="19050">
            <a:solidFill>
              <a:srgbClr val="00B050"/>
            </a:solidFill>
            <a:tailEnd type="arrow"/>
          </a:ln>
          <a:effectLst>
            <a:outerShdw blurRad="50800" dist="50800" dir="5400000" algn="ctr" rotWithShape="0">
              <a:schemeClr val="accent3">
                <a:lumMod val="75000"/>
              </a:schemeClr>
            </a:outerShdw>
          </a:effectLst>
        </p:spPr>
        <p:style>
          <a:lnRef idx="1">
            <a:schemeClr val="accent1"/>
          </a:lnRef>
          <a:fillRef idx="0">
            <a:schemeClr val="accent1"/>
          </a:fillRef>
          <a:effectRef idx="0">
            <a:schemeClr val="accent1"/>
          </a:effectRef>
          <a:fontRef idx="minor">
            <a:schemeClr val="tx1"/>
          </a:fontRef>
        </p:style>
      </p:cxnSp>
      <p:sp>
        <p:nvSpPr>
          <p:cNvPr id="20" name="ZoneTexte 19"/>
          <p:cNvSpPr txBox="1"/>
          <p:nvPr/>
        </p:nvSpPr>
        <p:spPr>
          <a:xfrm>
            <a:off x="3347864" y="3934217"/>
            <a:ext cx="1368152" cy="430887"/>
          </a:xfrm>
          <a:prstGeom prst="rect">
            <a:avLst/>
          </a:prstGeom>
          <a:noFill/>
          <a:effectLst>
            <a:outerShdw blurRad="50800" dist="50800" dir="5400000" algn="ctr" rotWithShape="0">
              <a:schemeClr val="accent3">
                <a:lumMod val="60000"/>
                <a:lumOff val="40000"/>
              </a:schemeClr>
            </a:outerShdw>
          </a:effectLst>
        </p:spPr>
        <p:txBody>
          <a:bodyPr wrap="square" rtlCol="0">
            <a:spAutoFit/>
          </a:bodyPr>
          <a:lstStyle/>
          <a:p>
            <a:pPr algn="ctr"/>
            <a:r>
              <a:rPr lang="fr-FR" sz="1100" b="1" dirty="0" smtClean="0">
                <a:solidFill>
                  <a:srgbClr val="00B050"/>
                </a:solidFill>
                <a:latin typeface="Comic Sans MS" pitchFamily="66" charset="0"/>
              </a:rPr>
              <a:t>Rencontre avec Le Monde</a:t>
            </a:r>
            <a:endParaRPr lang="fr-FR" sz="1100" b="1" dirty="0">
              <a:solidFill>
                <a:srgbClr val="00B050"/>
              </a:solidFill>
              <a:latin typeface="Comic Sans MS" pitchFamily="66" charset="0"/>
            </a:endParaRPr>
          </a:p>
        </p:txBody>
      </p:sp>
      <p:sp>
        <p:nvSpPr>
          <p:cNvPr id="17" name="ZoneTexte 16"/>
          <p:cNvSpPr txBox="1"/>
          <p:nvPr/>
        </p:nvSpPr>
        <p:spPr>
          <a:xfrm>
            <a:off x="971600" y="2708920"/>
            <a:ext cx="3816424" cy="1200329"/>
          </a:xfrm>
          <a:prstGeom prst="rect">
            <a:avLst/>
          </a:prstGeom>
          <a:solidFill>
            <a:schemeClr val="accent4">
              <a:lumMod val="20000"/>
              <a:lumOff val="80000"/>
            </a:schemeClr>
          </a:solidFill>
        </p:spPr>
        <p:txBody>
          <a:bodyPr wrap="square" rtlCol="0">
            <a:spAutoFit/>
          </a:bodyPr>
          <a:lstStyle/>
          <a:p>
            <a:r>
              <a:rPr lang="fr-FR" sz="2000" i="1" dirty="0" smtClean="0">
                <a:solidFill>
                  <a:srgbClr val="003399"/>
                </a:solidFill>
                <a:latin typeface="Comic Sans MS" pitchFamily="66" charset="0"/>
              </a:rPr>
              <a:t>Si je ne suis pas pour moi...</a:t>
            </a:r>
          </a:p>
          <a:p>
            <a:r>
              <a:rPr lang="fr-FR" sz="2000" i="1" dirty="0" smtClean="0">
                <a:solidFill>
                  <a:srgbClr val="003399"/>
                </a:solidFill>
                <a:latin typeface="Comic Sans MS" pitchFamily="66" charset="0"/>
              </a:rPr>
              <a:t>qui suis-je ? </a:t>
            </a:r>
          </a:p>
          <a:p>
            <a:endParaRPr lang="fr-FR" sz="2000" i="1" dirty="0" smtClean="0">
              <a:solidFill>
                <a:srgbClr val="003399"/>
              </a:solidFill>
              <a:latin typeface="Comic Sans MS" pitchFamily="66" charset="0"/>
            </a:endParaRPr>
          </a:p>
          <a:p>
            <a:r>
              <a:rPr lang="fr-FR" sz="1200" i="1" dirty="0" smtClean="0">
                <a:solidFill>
                  <a:srgbClr val="003399"/>
                </a:solidFill>
                <a:latin typeface="Comic Sans MS" pitchFamily="66" charset="0"/>
              </a:rPr>
              <a:t>Hillel l’ancien, Maximes de nos pères</a:t>
            </a:r>
            <a:endParaRPr lang="fr-FR" sz="1200" i="1" dirty="0">
              <a:solidFill>
                <a:srgbClr val="003399"/>
              </a:solidFill>
              <a:latin typeface="Comic Sans MS" pitchFamily="66" charset="0"/>
            </a:endParaRPr>
          </a:p>
        </p:txBody>
      </p:sp>
    </p:spTree>
    <p:extLst>
      <p:ext uri="{BB962C8B-B14F-4D97-AF65-F5344CB8AC3E}">
        <p14:creationId xmlns:p14="http://schemas.microsoft.com/office/powerpoint/2010/main" val="24370787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Formation en Coaching Existentiel</a:t>
            </a:r>
            <a:endParaRPr lang="fr-FR" dirty="0"/>
          </a:p>
        </p:txBody>
      </p:sp>
      <p:sp>
        <p:nvSpPr>
          <p:cNvPr id="3" name="Espace réservé du numéro de diapositive 2"/>
          <p:cNvSpPr>
            <a:spLocks noGrp="1"/>
          </p:cNvSpPr>
          <p:nvPr>
            <p:ph type="sldNum" sz="quarter" idx="12"/>
          </p:nvPr>
        </p:nvSpPr>
        <p:spPr/>
        <p:txBody>
          <a:bodyPr/>
          <a:lstStyle/>
          <a:p>
            <a:fld id="{EBC71309-341E-4CA9-AB09-B61A1A13DE73}" type="slidenum">
              <a:rPr lang="fr-FR" smtClean="0"/>
              <a:pPr/>
              <a:t>7</a:t>
            </a:fld>
            <a:endParaRPr lang="fr-FR" dirty="0"/>
          </a:p>
        </p:txBody>
      </p:sp>
      <p:sp>
        <p:nvSpPr>
          <p:cNvPr id="5" name="ZoneTexte 4"/>
          <p:cNvSpPr txBox="1"/>
          <p:nvPr/>
        </p:nvSpPr>
        <p:spPr>
          <a:xfrm>
            <a:off x="375546" y="1172856"/>
            <a:ext cx="8352928" cy="4524315"/>
          </a:xfrm>
          <a:prstGeom prst="rect">
            <a:avLst/>
          </a:prstGeom>
          <a:noFill/>
        </p:spPr>
        <p:txBody>
          <a:bodyPr wrap="square" rtlCol="0">
            <a:spAutoFit/>
          </a:bodyPr>
          <a:lstStyle/>
          <a:p>
            <a:r>
              <a:rPr lang="fr-FR" sz="2400" dirty="0"/>
              <a:t>Poser vous la question sur vos besoins actuels. Et essayez de faire la distinction entre besoin et désir. </a:t>
            </a:r>
            <a:endParaRPr lang="fr-FR" sz="2400" dirty="0" smtClean="0"/>
          </a:p>
          <a:p>
            <a:r>
              <a:rPr lang="fr-FR" sz="2400" dirty="0" smtClean="0"/>
              <a:t>Si </a:t>
            </a:r>
            <a:r>
              <a:rPr lang="fr-FR" sz="2400" dirty="0"/>
              <a:t>vous avec un projet : Passez le cible de la pyramide et regardez à quels besoins ou désir répond ce projet. </a:t>
            </a:r>
          </a:p>
          <a:p>
            <a:r>
              <a:rPr lang="fr-FR" sz="2400" dirty="0"/>
              <a:t>A chacun des niveaux posez la question des besoins que vous avez et en ce qui concerne votre projet, en quoi celui-ci répondrait où dérangerait ce besoin. </a:t>
            </a:r>
            <a:endParaRPr lang="fr-FR" sz="2400" dirty="0" smtClean="0"/>
          </a:p>
          <a:p>
            <a:r>
              <a:rPr lang="fr-FR" sz="2400" dirty="0" smtClean="0"/>
              <a:t>Pour </a:t>
            </a:r>
            <a:r>
              <a:rPr lang="fr-FR" sz="2400" dirty="0"/>
              <a:t>ceci posez-vous la question : </a:t>
            </a:r>
            <a:r>
              <a:rPr lang="fr-FR" sz="2400" dirty="0" smtClean="0"/>
              <a:t>qu’est-ce </a:t>
            </a:r>
            <a:r>
              <a:rPr lang="fr-FR" sz="2400" dirty="0"/>
              <a:t>que je gagne (ou que je perds en réalisant mon projet à ce niveau de la hiérarchie. Et qu’est-ce que je gagnerai si je ne réalise pas mon projet.  </a:t>
            </a:r>
          </a:p>
          <a:p>
            <a:endParaRPr lang="fr-FR" sz="2400" dirty="0" smtClean="0"/>
          </a:p>
          <a:p>
            <a:r>
              <a:rPr lang="fr-FR" sz="2400" b="1" dirty="0" smtClean="0"/>
              <a:t>Reprenons </a:t>
            </a:r>
            <a:r>
              <a:rPr lang="fr-FR" sz="2400" b="1" dirty="0"/>
              <a:t>chacun des niveaux des besoins selon Maslow. </a:t>
            </a:r>
            <a:endParaRPr lang="fr-FR" sz="2400" b="1" dirty="0"/>
          </a:p>
        </p:txBody>
      </p:sp>
    </p:spTree>
    <p:extLst>
      <p:ext uri="{BB962C8B-B14F-4D97-AF65-F5344CB8AC3E}">
        <p14:creationId xmlns:p14="http://schemas.microsoft.com/office/powerpoint/2010/main" val="36947485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Formation en Coaching Existentiel</a:t>
            </a:r>
            <a:endParaRPr lang="fr-FR" dirty="0"/>
          </a:p>
        </p:txBody>
      </p:sp>
      <p:sp>
        <p:nvSpPr>
          <p:cNvPr id="3" name="Espace réservé du numéro de diapositive 2"/>
          <p:cNvSpPr>
            <a:spLocks noGrp="1"/>
          </p:cNvSpPr>
          <p:nvPr>
            <p:ph type="sldNum" sz="quarter" idx="12"/>
          </p:nvPr>
        </p:nvSpPr>
        <p:spPr/>
        <p:txBody>
          <a:bodyPr/>
          <a:lstStyle/>
          <a:p>
            <a:fld id="{EBC71309-341E-4CA9-AB09-B61A1A13DE73}" type="slidenum">
              <a:rPr lang="fr-FR" smtClean="0"/>
              <a:pPr/>
              <a:t>8</a:t>
            </a:fld>
            <a:endParaRPr lang="fr-FR" dirty="0"/>
          </a:p>
        </p:txBody>
      </p:sp>
      <p:sp>
        <p:nvSpPr>
          <p:cNvPr id="4" name="Rectangle 3"/>
          <p:cNvSpPr/>
          <p:nvPr/>
        </p:nvSpPr>
        <p:spPr>
          <a:xfrm>
            <a:off x="903896" y="836712"/>
            <a:ext cx="7560840" cy="5324535"/>
          </a:xfrm>
          <a:prstGeom prst="rect">
            <a:avLst/>
          </a:prstGeom>
        </p:spPr>
        <p:txBody>
          <a:bodyPr wrap="square">
            <a:spAutoFit/>
          </a:bodyPr>
          <a:lstStyle/>
          <a:p>
            <a:pPr lvl="5"/>
            <a:r>
              <a:rPr lang="fr-FR" sz="2000" b="1" i="1" dirty="0"/>
              <a:t>Besoins physiologiques</a:t>
            </a:r>
            <a:endParaRPr lang="fr-FR" sz="2000" dirty="0"/>
          </a:p>
          <a:p>
            <a:pPr lvl="0"/>
            <a:endParaRPr lang="fr-FR" sz="2000" dirty="0" smtClean="0"/>
          </a:p>
          <a:p>
            <a:pPr lvl="0"/>
            <a:r>
              <a:rPr lang="fr-FR" sz="2000" dirty="0" smtClean="0"/>
              <a:t>A </a:t>
            </a:r>
            <a:r>
              <a:rPr lang="fr-FR" sz="2000" dirty="0"/>
              <a:t>la base la pyramide des besoins nous trouvons les besoins physiologiques. En effet pour se poser les questions sur le sens de l'existence, il faut déjà exister. Et exister ça commence par avoir les ressources pour répondre à ses besoins physiologiques, (manger, boire, dormir, avoir un toit, </a:t>
            </a:r>
            <a:r>
              <a:rPr lang="fr-FR" sz="2000" dirty="0" err="1"/>
              <a:t>etc</a:t>
            </a:r>
            <a:r>
              <a:rPr lang="fr-FR" sz="2000" dirty="0"/>
              <a:t>).</a:t>
            </a:r>
          </a:p>
          <a:p>
            <a:pPr lvl="0"/>
            <a:endParaRPr lang="fr-FR" sz="2000" dirty="0" smtClean="0"/>
          </a:p>
          <a:p>
            <a:pPr lvl="0"/>
            <a:r>
              <a:rPr lang="fr-FR" sz="2000" dirty="0" smtClean="0"/>
              <a:t>Arrivé </a:t>
            </a:r>
            <a:r>
              <a:rPr lang="fr-FR" sz="2000" dirty="0"/>
              <a:t>à un âge adulte ce besoin se conjugue avec l’autonomie, exister devient être capable de s’assumer. En effet à moins de suivre le chemin du </a:t>
            </a:r>
            <a:r>
              <a:rPr lang="fr-FR" sz="2000" dirty="0" err="1"/>
              <a:t>sannyasin</a:t>
            </a:r>
            <a:r>
              <a:rPr lang="fr-FR" sz="2000" dirty="0"/>
              <a:t> d’Indes, ou d’avoir un gros héritage, exister c'est pouvoir répondre à nos besoins par nos propres moyens. Donc, avoir de l'argent parce que c'est aujourd'hui la monnaie d'échange courante pour subvenir à tous nos besoins. Et l’argent se gagne par le travail. </a:t>
            </a:r>
            <a:endParaRPr lang="fr-FR" sz="2000" dirty="0" smtClean="0"/>
          </a:p>
          <a:p>
            <a:pPr lvl="0"/>
            <a:endParaRPr lang="fr-FR" sz="2000" dirty="0"/>
          </a:p>
          <a:p>
            <a:pPr lvl="0"/>
            <a:r>
              <a:rPr lang="fr-FR" sz="2000" dirty="0" smtClean="0"/>
              <a:t>C’est </a:t>
            </a:r>
            <a:r>
              <a:rPr lang="fr-FR" sz="2000" dirty="0"/>
              <a:t>ainsi que nous retrouvons dans la bas de la hiérarchie des besoins de Maslow, à côté des besoins physionomique, l’argent et le travail.</a:t>
            </a:r>
          </a:p>
        </p:txBody>
      </p:sp>
    </p:spTree>
    <p:extLst>
      <p:ext uri="{BB962C8B-B14F-4D97-AF65-F5344CB8AC3E}">
        <p14:creationId xmlns:p14="http://schemas.microsoft.com/office/powerpoint/2010/main" val="29090491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smtClean="0"/>
              <a:t>Formation en Coaching Existentiel</a:t>
            </a:r>
            <a:endParaRPr lang="fr-FR" dirty="0"/>
          </a:p>
        </p:txBody>
      </p:sp>
      <p:sp>
        <p:nvSpPr>
          <p:cNvPr id="3" name="Espace réservé du numéro de diapositive 2"/>
          <p:cNvSpPr>
            <a:spLocks noGrp="1"/>
          </p:cNvSpPr>
          <p:nvPr>
            <p:ph type="sldNum" sz="quarter" idx="12"/>
          </p:nvPr>
        </p:nvSpPr>
        <p:spPr/>
        <p:txBody>
          <a:bodyPr/>
          <a:lstStyle/>
          <a:p>
            <a:fld id="{EBC71309-341E-4CA9-AB09-B61A1A13DE73}" type="slidenum">
              <a:rPr lang="fr-FR" smtClean="0"/>
              <a:pPr/>
              <a:t>9</a:t>
            </a:fld>
            <a:endParaRPr lang="fr-FR" dirty="0"/>
          </a:p>
        </p:txBody>
      </p:sp>
      <p:sp>
        <p:nvSpPr>
          <p:cNvPr id="6" name="Rectangle 5"/>
          <p:cNvSpPr/>
          <p:nvPr/>
        </p:nvSpPr>
        <p:spPr>
          <a:xfrm>
            <a:off x="880479" y="476672"/>
            <a:ext cx="7920880" cy="6186309"/>
          </a:xfrm>
          <a:prstGeom prst="rect">
            <a:avLst/>
          </a:prstGeom>
        </p:spPr>
        <p:txBody>
          <a:bodyPr wrap="square">
            <a:spAutoFit/>
          </a:bodyPr>
          <a:lstStyle/>
          <a:p>
            <a:pPr lvl="5"/>
            <a:r>
              <a:rPr lang="fr-FR" b="1" i="1" dirty="0"/>
              <a:t>Besoins physiologiques</a:t>
            </a:r>
            <a:endParaRPr lang="fr-FR" sz="1600" dirty="0"/>
          </a:p>
          <a:p>
            <a:pPr lvl="0"/>
            <a:endParaRPr lang="fr-FR" dirty="0"/>
          </a:p>
          <a:p>
            <a:pPr lvl="0"/>
            <a:r>
              <a:rPr lang="fr-FR" dirty="0"/>
              <a:t>Pour la plupart des gens, le premier objectif n'est-il pas trouver un travail, comme il est dit pour "gagner sa vie". Qu'elle est la première préoccupation des parents pour leurs enfants sinon de leur permettre d'avoir un bon métier?</a:t>
            </a:r>
          </a:p>
          <a:p>
            <a:pPr lvl="0"/>
            <a:r>
              <a:rPr lang="fr-FR" dirty="0"/>
              <a:t>Le Talmud, livre de référence de l'organisation de la vie dans le judaïsme pose comme premier devoir des parents: Lui apprendre un métier et à NAGER! Reste à voir ce que signifie dans ce contexte apprendre à nager!</a:t>
            </a:r>
          </a:p>
          <a:p>
            <a:pPr lvl="0"/>
            <a:r>
              <a:rPr lang="fr-FR" dirty="0"/>
              <a:t>Les besoins physiologiques sont des besoins de base élémentaires pour vivre. Manger, boire, dormir… Il est difficile à l’Homme de penser à d’autres besoins si ceux-ci ne sont pas assouvis. Posez-vous la question de quoi avez-vous besoin pour être tranquilles du point de vue votre « survie ». Savez-vous l’identifier ? Avez-vous de quoi être tranquille toutes vote vie en ce qui concerne le manger, boire, dormir, se protéger des intempéries ? Vous comprenez pourquoi nos organisations sociales ont prévu tant de système pour assurer ces besoins de base comme la retraites ou le RMI. Ces besoins physiologiques sont souvent assimilés aux besoins matériels comme l’argent. Ceci bien que l’argent ne soit pas un besoin mais une monnaie d’échange pour nous procurer de quoi vivre, il n’en reste pas moins que cela s’exprime souvent par un besoin. Dans cette case nous pouvons donc y poser </a:t>
            </a:r>
            <a:r>
              <a:rPr lang="fr-FR" b="1" dirty="0"/>
              <a:t>nos besoins d’argent</a:t>
            </a:r>
            <a:r>
              <a:rPr lang="fr-FR" dirty="0"/>
              <a:t> pour donner une mesure financière à nos besoins dans le contexte social ou nous sommes, tout en sachant que cette mesure est totalement relative au contexte. </a:t>
            </a:r>
            <a:endParaRPr lang="fr-FR" sz="1600" dirty="0"/>
          </a:p>
        </p:txBody>
      </p:sp>
    </p:spTree>
    <p:extLst>
      <p:ext uri="{BB962C8B-B14F-4D97-AF65-F5344CB8AC3E}">
        <p14:creationId xmlns:p14="http://schemas.microsoft.com/office/powerpoint/2010/main" val="353248127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rgbClr val="0033CC"/>
          </a:solidFill>
          <a:prstDash val="sysDot"/>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5121</TotalTime>
  <Words>1411</Words>
  <Application>Microsoft Office PowerPoint</Application>
  <PresentationFormat>Affichage à l'écran (4:3)</PresentationFormat>
  <Paragraphs>343</Paragraphs>
  <Slides>28</Slides>
  <Notes>0</Notes>
  <HiddenSlides>0</HiddenSlides>
  <MMClips>0</MMClips>
  <ScaleCrop>false</ScaleCrop>
  <HeadingPairs>
    <vt:vector size="4" baseType="variant">
      <vt:variant>
        <vt:lpstr>Thème</vt:lpstr>
      </vt:variant>
      <vt:variant>
        <vt:i4>1</vt:i4>
      </vt:variant>
      <vt:variant>
        <vt:lpstr>Titres des diapositives</vt:lpstr>
      </vt:variant>
      <vt:variant>
        <vt:i4>28</vt:i4>
      </vt:variant>
    </vt:vector>
  </HeadingPairs>
  <TitlesOfParts>
    <vt:vector size="29" baseType="lpstr">
      <vt:lpstr>Thème Office</vt:lpstr>
      <vt:lpstr>Présentation PowerPoint</vt:lpstr>
      <vt:lpstr>DE LA MOTIVATION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Cécile</dc:creator>
  <cp:lastModifiedBy>Guez</cp:lastModifiedBy>
  <cp:revision>589</cp:revision>
  <dcterms:created xsi:type="dcterms:W3CDTF">2012-02-08T10:37:20Z</dcterms:created>
  <dcterms:modified xsi:type="dcterms:W3CDTF">2015-12-29T22:10:31Z</dcterms:modified>
</cp:coreProperties>
</file>