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61" r:id="rId4"/>
    <p:sldId id="262" r:id="rId5"/>
    <p:sldId id="263" r:id="rId6"/>
    <p:sldId id="271" r:id="rId7"/>
    <p:sldId id="268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6BD75-6C8B-4140-B5E7-9325089398C7}" type="datetimeFigureOut">
              <a:rPr lang="fr-FR" smtClean="0"/>
              <a:t>29/12/2015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28AEA-6B64-4C80-A64B-E7116593826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nDQe3tWwRQ&amp;feature=related" TargetMode="External"/><Relationship Id="rId2" Type="http://schemas.openxmlformats.org/officeDocument/2006/relationships/hyperlink" Target="http://www.youtube.com/watch?v=Za-uzy56n6U&amp;feature=related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jpeg"/><Relationship Id="rId4" Type="http://schemas.openxmlformats.org/officeDocument/2006/relationships/hyperlink" Target="http://www.youtube.com/watch?v=e6-fm4PCzco&amp;feature=relat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5740"/>
          <a:stretch>
            <a:fillRect/>
          </a:stretch>
        </p:blipFill>
        <p:spPr bwMode="auto">
          <a:xfrm>
            <a:off x="1043608" y="1268760"/>
            <a:ext cx="7703517" cy="4862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re 1"/>
          <p:cNvSpPr txBox="1">
            <a:spLocks/>
          </p:cNvSpPr>
          <p:nvPr/>
        </p:nvSpPr>
        <p:spPr>
          <a:xfrm>
            <a:off x="899592" y="116632"/>
            <a:ext cx="8136904" cy="10081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Exercice 1: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La pyramide des besoins de Maslow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63688" y="6448251"/>
            <a:ext cx="6048672" cy="365125"/>
          </a:xfrm>
        </p:spPr>
        <p:txBody>
          <a:bodyPr/>
          <a:lstStyle/>
          <a:p>
            <a:r>
              <a:rPr lang="fr-FR" sz="1000" dirty="0" smtClean="0">
                <a:solidFill>
                  <a:srgbClr val="0033CC"/>
                </a:solidFill>
                <a:sym typeface="Webdings"/>
              </a:rPr>
              <a:t>       </a:t>
            </a:r>
            <a:r>
              <a:rPr lang="fr-FR" sz="1000" i="1" dirty="0" smtClean="0">
                <a:solidFill>
                  <a:srgbClr val="003399"/>
                </a:solidFill>
                <a:latin typeface="Comic Sans MS" pitchFamily="66" charset="0"/>
              </a:rPr>
              <a:t>Meta Sophia   -   Formation en Coaching Existentiel – Elie GUEZ – Février/Mars 2012</a:t>
            </a:r>
            <a:endParaRPr lang="fr-FR" sz="1000" i="1" dirty="0">
              <a:solidFill>
                <a:srgbClr val="003399"/>
              </a:solidFill>
              <a:latin typeface="Comic Sans MS" pitchFamily="66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79512" y="5949280"/>
            <a:ext cx="151216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000" i="1" dirty="0" smtClean="0">
                <a:solidFill>
                  <a:srgbClr val="0033CC"/>
                </a:solidFill>
                <a:latin typeface="Comic Sans MS" pitchFamily="66" charset="0"/>
              </a:rPr>
              <a:t>D’après 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000" i="1" dirty="0" smtClean="0">
                <a:solidFill>
                  <a:srgbClr val="0033CC"/>
                </a:solidFill>
                <a:latin typeface="Comic Sans MS" pitchFamily="66" charset="0"/>
              </a:rPr>
              <a:t>Maslow</a:t>
            </a:r>
            <a:endParaRPr kumimoji="0" lang="fr-FR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7" name="Image 6" descr="bandeau metasophia laurent 20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213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63688" y="6448251"/>
            <a:ext cx="6048672" cy="365125"/>
          </a:xfrm>
        </p:spPr>
        <p:txBody>
          <a:bodyPr/>
          <a:lstStyle/>
          <a:p>
            <a:r>
              <a:rPr lang="fr-FR" sz="1000" dirty="0" smtClean="0">
                <a:solidFill>
                  <a:srgbClr val="0033CC"/>
                </a:solidFill>
                <a:sym typeface="Webdings"/>
              </a:rPr>
              <a:t>       </a:t>
            </a:r>
            <a:r>
              <a:rPr lang="fr-FR" sz="1000" i="1" dirty="0" smtClean="0">
                <a:solidFill>
                  <a:srgbClr val="003399"/>
                </a:solidFill>
                <a:latin typeface="Comic Sans MS" pitchFamily="66" charset="0"/>
              </a:rPr>
              <a:t>Meta Sophia   -   Formation en Coaching Existentiel – Elie GUEZ – Février/Mars 2012</a:t>
            </a:r>
            <a:endParaRPr lang="fr-FR" sz="1000" i="1" dirty="0">
              <a:solidFill>
                <a:srgbClr val="003399"/>
              </a:solidFill>
              <a:latin typeface="Comic Sans MS" pitchFamily="66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79512" y="5949280"/>
            <a:ext cx="151216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000" i="1" dirty="0" smtClean="0">
                <a:solidFill>
                  <a:srgbClr val="0033CC"/>
                </a:solidFill>
                <a:latin typeface="Comic Sans MS" pitchFamily="66" charset="0"/>
              </a:rPr>
              <a:t>D’après 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000" i="1" dirty="0" smtClean="0">
                <a:solidFill>
                  <a:srgbClr val="0033CC"/>
                </a:solidFill>
                <a:latin typeface="Comic Sans MS" pitchFamily="66" charset="0"/>
              </a:rPr>
              <a:t>Maslow</a:t>
            </a:r>
            <a:endParaRPr kumimoji="0" lang="fr-FR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7" name="Image 6" descr="bandeau metasophia laurent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  <p:pic>
        <p:nvPicPr>
          <p:cNvPr id="257432" name="Picture 4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1854" y="764704"/>
            <a:ext cx="748665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7366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835696" y="1303015"/>
            <a:ext cx="691276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sz="1200" b="1" dirty="0" smtClean="0">
                <a:solidFill>
                  <a:srgbClr val="003399"/>
                </a:solidFill>
                <a:latin typeface="Comic Sans MS" pitchFamily="66" charset="0"/>
              </a:rPr>
              <a:t>LISTE DES BESOINS</a:t>
            </a:r>
            <a:endParaRPr lang="fr-FR" sz="1200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pPr hangingPunct="0"/>
            <a:r>
              <a:rPr lang="fr-FR" sz="1200" b="1" dirty="0" smtClean="0">
                <a:solidFill>
                  <a:srgbClr val="003399"/>
                </a:solidFill>
                <a:latin typeface="Comic Sans MS" pitchFamily="66" charset="0"/>
              </a:rPr>
              <a:t> </a:t>
            </a:r>
            <a:endParaRPr lang="fr-FR" sz="1200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Parmi la liste des besoins suivants, quels sont ceux qui, pour vous, sont nécessaires à satisfaire dans le cadre de </a:t>
            </a:r>
            <a:r>
              <a:rPr lang="fr-FR" sz="1200" b="1" u="sng" dirty="0" smtClean="0">
                <a:solidFill>
                  <a:srgbClr val="003399"/>
                </a:solidFill>
                <a:latin typeface="Comic Sans MS" pitchFamily="66" charset="0"/>
              </a:rPr>
              <a:t>votre future entreprise</a:t>
            </a:r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 ?  Après les avoir soulignés sélectionnez-en  une dizaine qui vous semble les plus importants.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1. Travailler dans un endroit peu bruyant.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2. Avoir, avant tout, une bonne entente avec mes collègues de travail.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3. Bénéficier d’avantages en nature.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4. Des horaires satisfaisants.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5. Pouvoir disposer d’un minimum de 8 H de temps de sommeil.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6. La liberté d’organiser mon travail.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7. Un chef qui tienne compte de mes avis.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8. Un logement assez proche de mon lieu de travail.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9. De nombreux systèmes de protection sur les machines.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10. Avoir un lieu où l’on puisse se désaltérer.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11. Bénéficier des promotions internes.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12. Pouvoir être satisfait indépendamment des événements.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13. La possibilité de prendre des initiatives.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14. Que l’on accepte le monde et les autres tels qu’ils sont.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15. Assister à des réunions.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16. Etre dans une entreprise qui soit également dans un esprit de service ( action humanitaire).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17. Connaître le système d’évaluation du personnel.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18. Avoir le temps et la possibilité de prendre des  repas  consistants à la pose de midi.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19. Acquérir un certain prestige dans l’entreprise, un statut.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20. Avoir un espace de travail qui soit chauffé l’hiver et aéré l’été.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63688" y="6448251"/>
            <a:ext cx="6048672" cy="365125"/>
          </a:xfrm>
        </p:spPr>
        <p:txBody>
          <a:bodyPr/>
          <a:lstStyle/>
          <a:p>
            <a:r>
              <a:rPr lang="fr-FR" sz="1000" dirty="0" smtClean="0">
                <a:solidFill>
                  <a:srgbClr val="0033CC"/>
                </a:solidFill>
                <a:sym typeface="Webdings"/>
              </a:rPr>
              <a:t>       </a:t>
            </a:r>
            <a:r>
              <a:rPr lang="fr-FR" sz="1000" i="1" dirty="0" smtClean="0">
                <a:solidFill>
                  <a:srgbClr val="003399"/>
                </a:solidFill>
                <a:latin typeface="Comic Sans MS" pitchFamily="66" charset="0"/>
              </a:rPr>
              <a:t>Meta Sophia   -   Formation en Coaching Existentiel – Elie GUEZ – Février/Mars 2012</a:t>
            </a:r>
            <a:endParaRPr lang="fr-FR" sz="1000" i="1" dirty="0">
              <a:solidFill>
                <a:srgbClr val="003399"/>
              </a:solidFill>
              <a:latin typeface="Comic Sans MS" pitchFamily="66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space réservé du contenu 2"/>
          <p:cNvSpPr txBox="1">
            <a:spLocks/>
          </p:cNvSpPr>
          <p:nvPr/>
        </p:nvSpPr>
        <p:spPr>
          <a:xfrm>
            <a:off x="179512" y="5949280"/>
            <a:ext cx="151216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000" i="1" dirty="0" smtClean="0">
                <a:solidFill>
                  <a:srgbClr val="0033CC"/>
                </a:solidFill>
                <a:latin typeface="Comic Sans MS" pitchFamily="66" charset="0"/>
              </a:rPr>
              <a:t>D’après 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000" i="1" dirty="0" smtClean="0">
                <a:solidFill>
                  <a:srgbClr val="0033CC"/>
                </a:solidFill>
                <a:latin typeface="Comic Sans MS" pitchFamily="66" charset="0"/>
              </a:rPr>
              <a:t>Maslow</a:t>
            </a:r>
            <a:endParaRPr kumimoji="0" lang="fr-FR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8" name="Image 7" descr="bandeau metasophia laurent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899592" y="116632"/>
            <a:ext cx="8136904" cy="10081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Exercice 2: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La pyramide des besoins de Maslow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267744" y="260648"/>
            <a:ext cx="67687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sz="1200" b="1" dirty="0" smtClean="0">
                <a:solidFill>
                  <a:srgbClr val="003399"/>
                </a:solidFill>
                <a:latin typeface="Comic Sans MS" pitchFamily="66" charset="0"/>
              </a:rPr>
              <a:t>LISTE DES BESOINS (suite)</a:t>
            </a:r>
            <a:endParaRPr lang="fr-FR" sz="1200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21. Stabilité et sécurité de l’emploi.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22. Etre membre du comité d’entreprise.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23. Pouvoir m’accepter tel que je suis.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24. Faire partie d’une équipe de sport de l’entreprise.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25. Avoir une fonction qui soit en cohérence avec mes valeurs.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26. Une entreprise qui se préoccupe de l’accueil des nouveaux.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27. Un chef qui ne se préoccupe pas de moi uniquement lorsque mon travail est mal fait.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28. Pouvoir bénéficier de quelques instants de repos.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29. Un salaire proportionnel à mes compétences.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30. Avoir un bon salaire.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31. Un restaurant et des vestiaires propres et bien tenus.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32. Etre informé de ce qui se passe dans l’entreprise.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33. Pouvoir suivre des stages de perfectionnement de mes connaissances.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34. Etre salué par mon chef tous les matins.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35. Pouvoir choisir la date de mes vacances.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36. Une bonne retraite et des avantages sociaux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37. Etre propriétaire ou actionnaire de son entreprise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38. Avoir  un téléphone à sa porté  (je déteste aller à un endroit où l’on ne peut me joindre).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39. Pouvoir vivre ma religion, ma culture ou mon aspiration spirituelle.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40. Avoir un lieu où l’on puisse se rencontrer pour des échanges informels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41. Un chef compétent.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42. Me sentir aimé par mes collèges et par mes supérieurs hiérarchiques.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43. Avoir du temps pour me consacrer à ma famille. 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44. Apprendre constamment de nouvelles choses.</a:t>
            </a:r>
            <a:endParaRPr lang="fr-FR" sz="1200" dirty="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99592" y="5273332"/>
            <a:ext cx="7920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sz="1100" b="1" dirty="0" smtClean="0">
                <a:solidFill>
                  <a:srgbClr val="003399"/>
                </a:solidFill>
                <a:latin typeface="Comic Sans MS" pitchFamily="66" charset="0"/>
              </a:rPr>
              <a:t>Attention : </a:t>
            </a:r>
            <a:r>
              <a:rPr lang="fr-FR" sz="1100" dirty="0" smtClean="0">
                <a:solidFill>
                  <a:srgbClr val="003399"/>
                </a:solidFill>
                <a:latin typeface="Comic Sans MS" pitchFamily="66" charset="0"/>
              </a:rPr>
              <a:t>Quelques items sont notés plusieurs fois (17, 29, 35 et 39 ). Vous devez choisir un seul numéro, en fonction du niveau de réflexion personnel de votre réponse : </a:t>
            </a:r>
          </a:p>
          <a:p>
            <a:pPr hangingPunct="0"/>
            <a:r>
              <a:rPr lang="fr-FR" sz="1100" dirty="0" smtClean="0">
                <a:solidFill>
                  <a:srgbClr val="003399"/>
                </a:solidFill>
                <a:latin typeface="Comic Sans MS" pitchFamily="66" charset="0"/>
              </a:rPr>
              <a:t>17 = besoin d’information ou un moyen de développement</a:t>
            </a:r>
          </a:p>
          <a:p>
            <a:pPr hangingPunct="0"/>
            <a:r>
              <a:rPr lang="fr-FR" sz="1100" dirty="0" smtClean="0">
                <a:solidFill>
                  <a:srgbClr val="003399"/>
                </a:solidFill>
                <a:latin typeface="Comic Sans MS" pitchFamily="66" charset="0"/>
              </a:rPr>
              <a:t>29 = peut être une préoccupation  de reconnaissance ou d’économie</a:t>
            </a:r>
          </a:p>
          <a:p>
            <a:pPr hangingPunct="0"/>
            <a:r>
              <a:rPr lang="fr-FR" sz="1100" dirty="0" smtClean="0">
                <a:solidFill>
                  <a:srgbClr val="003399"/>
                </a:solidFill>
                <a:latin typeface="Comic Sans MS" pitchFamily="66" charset="0"/>
              </a:rPr>
              <a:t>35 = besoin social (famille, amis) ou d’indépendance</a:t>
            </a:r>
          </a:p>
          <a:p>
            <a:pPr hangingPunct="0"/>
            <a:r>
              <a:rPr lang="fr-FR" sz="1100" dirty="0" smtClean="0">
                <a:solidFill>
                  <a:srgbClr val="003399"/>
                </a:solidFill>
                <a:latin typeface="Comic Sans MS" pitchFamily="66" charset="0"/>
              </a:rPr>
              <a:t>39 = besoin de réalisation de soi / besoin d’autonomie ou simplement être un besoin de sécurité psychologique.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63688" y="6448251"/>
            <a:ext cx="6048672" cy="365125"/>
          </a:xfrm>
        </p:spPr>
        <p:txBody>
          <a:bodyPr/>
          <a:lstStyle/>
          <a:p>
            <a:r>
              <a:rPr lang="fr-FR" sz="1000" dirty="0" smtClean="0">
                <a:solidFill>
                  <a:srgbClr val="0033CC"/>
                </a:solidFill>
                <a:sym typeface="Webdings"/>
              </a:rPr>
              <a:t>       </a:t>
            </a:r>
            <a:r>
              <a:rPr lang="fr-FR" sz="1000" i="1" dirty="0" smtClean="0">
                <a:solidFill>
                  <a:srgbClr val="003399"/>
                </a:solidFill>
                <a:latin typeface="Comic Sans MS" pitchFamily="66" charset="0"/>
              </a:rPr>
              <a:t>Meta Sophia   -   Formation en Coaching Existentiel – Elie GUEZ – Février/Mars 2012</a:t>
            </a:r>
            <a:endParaRPr lang="fr-FR" sz="1000" i="1" dirty="0">
              <a:solidFill>
                <a:srgbClr val="003399"/>
              </a:solidFill>
              <a:latin typeface="Comic Sans MS" pitchFamily="66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contenu 2"/>
          <p:cNvSpPr txBox="1">
            <a:spLocks/>
          </p:cNvSpPr>
          <p:nvPr/>
        </p:nvSpPr>
        <p:spPr>
          <a:xfrm>
            <a:off x="179512" y="5949280"/>
            <a:ext cx="151216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000" i="1" dirty="0" smtClean="0">
                <a:solidFill>
                  <a:srgbClr val="0033CC"/>
                </a:solidFill>
                <a:latin typeface="Comic Sans MS" pitchFamily="66" charset="0"/>
              </a:rPr>
              <a:t>D’après 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000" i="1" dirty="0" smtClean="0">
                <a:solidFill>
                  <a:srgbClr val="0033CC"/>
                </a:solidFill>
                <a:latin typeface="Comic Sans MS" pitchFamily="66" charset="0"/>
              </a:rPr>
              <a:t>Maslow</a:t>
            </a:r>
            <a:endParaRPr kumimoji="0" lang="fr-FR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9" name="Image 8" descr="bandeau metasophia laurent 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5</a:t>
            </a:fld>
            <a:endParaRPr lang="fr-FR" dirty="0"/>
          </a:p>
        </p:txBody>
      </p:sp>
      <p:pic>
        <p:nvPicPr>
          <p:cNvPr id="1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32656"/>
            <a:ext cx="3888432" cy="5769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ZoneTexte 16"/>
          <p:cNvSpPr txBox="1"/>
          <p:nvPr/>
        </p:nvSpPr>
        <p:spPr>
          <a:xfrm>
            <a:off x="2843808" y="3141956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Relation : 14, 35, 43	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Communication : 2, 38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Expression	 : 24, 40                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Information : 15, 17, 32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Appartenance : 22, 31    </a:t>
            </a:r>
            <a:endParaRPr lang="fr-FR" sz="1200" dirty="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847052" y="4229627"/>
            <a:ext cx="25170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Psychologique : 4, 39, 41, 42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Economique : 3, 8, 21, 29, 30, 36</a:t>
            </a:r>
          </a:p>
          <a:p>
            <a:pPr hangingPunct="0"/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Physique : 1, 9, 20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2874099" y="5021715"/>
            <a:ext cx="169790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003399"/>
                </a:solidFill>
                <a:latin typeface="Comic Sans MS" pitchFamily="66" charset="0"/>
              </a:rPr>
              <a:t>Manger, dormir, boire, </a:t>
            </a:r>
          </a:p>
          <a:p>
            <a:r>
              <a:rPr lang="fr-FR" sz="1100" dirty="0" smtClean="0">
                <a:solidFill>
                  <a:srgbClr val="003399"/>
                </a:solidFill>
                <a:latin typeface="Comic Sans MS" pitchFamily="66" charset="0"/>
              </a:rPr>
              <a:t>procréer, rêver  :</a:t>
            </a:r>
          </a:p>
          <a:p>
            <a:r>
              <a:rPr lang="fr-FR" sz="1100" dirty="0" smtClean="0">
                <a:solidFill>
                  <a:srgbClr val="003399"/>
                </a:solidFill>
                <a:latin typeface="Comic Sans MS" pitchFamily="66" charset="0"/>
              </a:rPr>
              <a:t>5, 10, 18,  28</a:t>
            </a:r>
            <a:endParaRPr lang="fr-FR" sz="1100" dirty="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862956" y="1205291"/>
            <a:ext cx="2573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Accomplissement de soi : 16, 39</a:t>
            </a:r>
          </a:p>
          <a:p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Accomplissement de réalisation : </a:t>
            </a:r>
          </a:p>
          <a:p>
            <a:r>
              <a:rPr lang="fr-FR" sz="1200" dirty="0" smtClean="0">
                <a:solidFill>
                  <a:srgbClr val="003399"/>
                </a:solidFill>
                <a:latin typeface="Comic Sans MS" pitchFamily="66" charset="0"/>
              </a:rPr>
              <a:t>11, 12, 17, 23, 25, 33, 44 </a:t>
            </a:r>
            <a:endParaRPr lang="fr-FR" sz="1200" dirty="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1907704" y="1421315"/>
            <a:ext cx="432048" cy="216024"/>
          </a:xfrm>
          <a:prstGeom prst="rightArrow">
            <a:avLst/>
          </a:prstGeom>
          <a:solidFill>
            <a:srgbClr val="003399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2915816" y="1997379"/>
            <a:ext cx="21886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003399"/>
                </a:solidFill>
              </a:rPr>
              <a:t>Statut : 7, 19, 26</a:t>
            </a:r>
          </a:p>
          <a:p>
            <a:r>
              <a:rPr lang="fr-FR" sz="1400" dirty="0" smtClean="0">
                <a:solidFill>
                  <a:srgbClr val="003399"/>
                </a:solidFill>
              </a:rPr>
              <a:t>Reconnaissance : 27, 29, 34</a:t>
            </a:r>
          </a:p>
          <a:p>
            <a:r>
              <a:rPr lang="fr-FR" sz="1400" dirty="0" smtClean="0">
                <a:solidFill>
                  <a:srgbClr val="003399"/>
                </a:solidFill>
              </a:rPr>
              <a:t>Autonomie : 6, 13</a:t>
            </a:r>
          </a:p>
          <a:p>
            <a:r>
              <a:rPr lang="fr-FR" sz="1400" dirty="0" smtClean="0">
                <a:solidFill>
                  <a:srgbClr val="003399"/>
                </a:solidFill>
              </a:rPr>
              <a:t>Indépendance : 35, 37, 39  </a:t>
            </a:r>
            <a:endParaRPr lang="fr-FR" sz="1400" dirty="0">
              <a:solidFill>
                <a:srgbClr val="003399"/>
              </a:solidFill>
            </a:endParaRPr>
          </a:p>
        </p:txBody>
      </p:sp>
      <p:sp>
        <p:nvSpPr>
          <p:cNvPr id="23" name="Flèche droite 22"/>
          <p:cNvSpPr/>
          <p:nvPr/>
        </p:nvSpPr>
        <p:spPr>
          <a:xfrm>
            <a:off x="1907704" y="2429427"/>
            <a:ext cx="432048" cy="216024"/>
          </a:xfrm>
          <a:prstGeom prst="rightArrow">
            <a:avLst/>
          </a:prstGeom>
          <a:solidFill>
            <a:srgbClr val="003399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droite 23"/>
          <p:cNvSpPr/>
          <p:nvPr/>
        </p:nvSpPr>
        <p:spPr>
          <a:xfrm>
            <a:off x="1907704" y="3574004"/>
            <a:ext cx="432048" cy="216024"/>
          </a:xfrm>
          <a:prstGeom prst="rightArrow">
            <a:avLst/>
          </a:prstGeom>
          <a:solidFill>
            <a:srgbClr val="003399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6" name="Connecteur droit avec flèche 25"/>
          <p:cNvCxnSpPr/>
          <p:nvPr/>
        </p:nvCxnSpPr>
        <p:spPr>
          <a:xfrm>
            <a:off x="2699792" y="3213964"/>
            <a:ext cx="0" cy="93610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èche droite 26"/>
          <p:cNvSpPr/>
          <p:nvPr/>
        </p:nvSpPr>
        <p:spPr>
          <a:xfrm>
            <a:off x="1907704" y="4445651"/>
            <a:ext cx="432048" cy="216024"/>
          </a:xfrm>
          <a:prstGeom prst="rightArrow">
            <a:avLst/>
          </a:prstGeom>
          <a:solidFill>
            <a:srgbClr val="003399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8" name="Connecteur droit avec flèche 27"/>
          <p:cNvCxnSpPr/>
          <p:nvPr/>
        </p:nvCxnSpPr>
        <p:spPr>
          <a:xfrm>
            <a:off x="2699792" y="4301635"/>
            <a:ext cx="0" cy="57606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èche droite 30"/>
          <p:cNvSpPr/>
          <p:nvPr/>
        </p:nvSpPr>
        <p:spPr>
          <a:xfrm>
            <a:off x="1907704" y="5165731"/>
            <a:ext cx="432048" cy="216024"/>
          </a:xfrm>
          <a:prstGeom prst="rightArrow">
            <a:avLst/>
          </a:prstGeom>
          <a:solidFill>
            <a:srgbClr val="003399"/>
          </a:solidFill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2699792" y="5021715"/>
            <a:ext cx="0" cy="57606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2699792" y="1997379"/>
            <a:ext cx="0" cy="79208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2699792" y="1133283"/>
            <a:ext cx="0" cy="64807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539552" y="2708920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00B050"/>
                </a:solidFill>
                <a:latin typeface="Comic Sans MS" pitchFamily="66" charset="0"/>
              </a:rPr>
              <a:t>Reportez ici les chiffres sélectionnés aux pages précédentes</a:t>
            </a:r>
            <a:endParaRPr lang="fr-FR" sz="12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1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63688" y="6448251"/>
            <a:ext cx="6048672" cy="365125"/>
          </a:xfrm>
        </p:spPr>
        <p:txBody>
          <a:bodyPr/>
          <a:lstStyle/>
          <a:p>
            <a:r>
              <a:rPr lang="fr-FR" sz="1000" dirty="0" smtClean="0">
                <a:solidFill>
                  <a:srgbClr val="0033CC"/>
                </a:solidFill>
                <a:sym typeface="Webdings"/>
              </a:rPr>
              <a:t>       </a:t>
            </a:r>
            <a:r>
              <a:rPr lang="fr-FR" sz="1000" i="1" dirty="0" smtClean="0">
                <a:solidFill>
                  <a:srgbClr val="003399"/>
                </a:solidFill>
                <a:latin typeface="Comic Sans MS" pitchFamily="66" charset="0"/>
              </a:rPr>
              <a:t>Meta Sophia   -   Formation en Coaching Existentiel – Elie GUEZ – Février/Mars 2012</a:t>
            </a:r>
            <a:endParaRPr lang="fr-FR" sz="1000" i="1" dirty="0">
              <a:solidFill>
                <a:srgbClr val="003399"/>
              </a:solidFill>
              <a:latin typeface="Comic Sans MS" pitchFamily="66" charset="0"/>
            </a:endParaRPr>
          </a:p>
        </p:txBody>
      </p:sp>
      <p:cxnSp>
        <p:nvCxnSpPr>
          <p:cNvPr id="42" name="Connecteur droit 41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179512" y="5949280"/>
            <a:ext cx="1512168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000" i="1" dirty="0" smtClean="0">
                <a:solidFill>
                  <a:srgbClr val="0033CC"/>
                </a:solidFill>
                <a:latin typeface="Comic Sans MS" pitchFamily="66" charset="0"/>
              </a:rPr>
              <a:t>D’après  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000" i="1" dirty="0" smtClean="0">
                <a:solidFill>
                  <a:srgbClr val="0033CC"/>
                </a:solidFill>
                <a:latin typeface="Comic Sans MS" pitchFamily="66" charset="0"/>
              </a:rPr>
              <a:t>Maslow</a:t>
            </a:r>
            <a:endParaRPr kumimoji="0" lang="fr-FR" sz="1000" b="0" i="1" u="none" strike="noStrike" kern="1200" cap="none" spc="0" normalizeH="0" baseline="0" noProof="0" dirty="0" smtClean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pic>
        <p:nvPicPr>
          <p:cNvPr id="44" name="Image 43" descr="bandeau metasophia laurent 20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88640"/>
            <a:ext cx="85689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/>
              <a:t>Les 12 "Oui" de la motivation</a:t>
            </a:r>
            <a:r>
              <a:rPr lang="fr-FR" sz="1600" dirty="0"/>
              <a:t> </a:t>
            </a:r>
            <a:r>
              <a:rPr lang="fr-FR" sz="1600" b="1" dirty="0"/>
              <a:t>revus selon notre critère de projet-sens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1. Est-ce que je sais ce qu’on attend de moi?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2. Est-ce que je dispose des moyens nécessaires pour réaliser mon projet correctement ?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3. Ai-je la possibilité de faire ce que j’ai à faire au mieux de mes capacités?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4. Ai-je reçu des marques de reconnaissance ou des félicitations pour le travail que j’accomplis ?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5. Est-ce que quelqu’un, soutient mes projets ?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6. Est-ce que quelqu’un à mon travail semblent se soucier de moi en tant que personne ?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7. Est-ce que mon opinion semble avoir de l’importance ?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8. Est-ce que ma mission ou la finalité poursuivie par mon projet me donne le sentiment que celui-ci est important ?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9. Est-ce que mes proches sont impliqués dans la volonté de réaliser mon projet?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10. Est-ce que j’ai un véritable ami qui </a:t>
            </a:r>
            <a:r>
              <a:rPr lang="fr-FR" sz="1600" dirty="0" smtClean="0"/>
              <a:t>m’</a:t>
            </a:r>
            <a:r>
              <a:rPr lang="fr-FR" sz="1600" dirty="0" err="1" smtClean="0"/>
              <a:t>apuit</a:t>
            </a:r>
            <a:r>
              <a:rPr lang="fr-FR" sz="1600" dirty="0" smtClean="0"/>
              <a:t> </a:t>
            </a:r>
            <a:r>
              <a:rPr lang="fr-FR" sz="1600" dirty="0"/>
              <a:t>?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11. Au cours des six derniers mois, quelqu’un </a:t>
            </a:r>
            <a:r>
              <a:rPr lang="fr-FR" sz="1600" dirty="0" smtClean="0"/>
              <a:t>m’a t-il </a:t>
            </a:r>
            <a:r>
              <a:rPr lang="fr-FR" sz="1600" dirty="0"/>
              <a:t>parlé de mes progrès ?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12. Au cours de l’année qui vient de s’écouler, ai-je eu l’opportunité d’apprendre et de progresser ? </a:t>
            </a:r>
          </a:p>
        </p:txBody>
      </p:sp>
    </p:spTree>
    <p:extLst>
      <p:ext uri="{BB962C8B-B14F-4D97-AF65-F5344CB8AC3E}">
        <p14:creationId xmlns:p14="http://schemas.microsoft.com/office/powerpoint/2010/main" val="847716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71309-341E-4CA9-AB09-B61A1A13DE7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907705" y="677009"/>
            <a:ext cx="691276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b="1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b="1" dirty="0" smtClean="0">
                <a:solidFill>
                  <a:srgbClr val="003399"/>
                </a:solidFill>
                <a:latin typeface="Comic Sans MS" pitchFamily="66" charset="0"/>
              </a:rPr>
              <a:t>Manque de motivation? Pas en forme? Manque de moyen? </a:t>
            </a:r>
          </a:p>
          <a:p>
            <a:r>
              <a:rPr lang="fr-FR" b="1" dirty="0" smtClean="0">
                <a:solidFill>
                  <a:srgbClr val="003399"/>
                </a:solidFill>
                <a:latin typeface="Comic Sans MS" pitchFamily="66" charset="0"/>
              </a:rPr>
              <a:t>Voir ces vidéos de   Nick </a:t>
            </a:r>
            <a:r>
              <a:rPr lang="fr-FR" b="1" dirty="0" err="1" smtClean="0">
                <a:solidFill>
                  <a:srgbClr val="003399"/>
                </a:solidFill>
                <a:latin typeface="Comic Sans MS" pitchFamily="66" charset="0"/>
              </a:rPr>
              <a:t>Vujicic</a:t>
            </a:r>
            <a:endParaRPr lang="fr-FR" b="1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endParaRPr lang="fr-FR" sz="1200" b="1" dirty="0" smtClean="0">
              <a:solidFill>
                <a:srgbClr val="003399"/>
              </a:solidFill>
              <a:latin typeface="Comic Sans MS" pitchFamily="66" charset="0"/>
            </a:endParaRPr>
          </a:p>
          <a:p>
            <a:r>
              <a:rPr lang="fr-FR" sz="1600" dirty="0" smtClean="0">
                <a:hlinkClick r:id="rId2"/>
              </a:rPr>
              <a:t>http://www.youtube.com/watch?v=Za-uzy56n6U&amp;feature=related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>
                <a:hlinkClick r:id="rId3"/>
              </a:rPr>
              <a:t>http://www.youtube.com/watch?v=snDQe3tWwRQ&amp;feature=related</a:t>
            </a: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>
                <a:hlinkClick r:id="rId4"/>
              </a:rPr>
              <a:t>http://www.youtube.com/watch?v=e6-fm4PCzco&amp;feature=related</a:t>
            </a: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fr-FR" sz="1200" dirty="0" smtClean="0"/>
              <a:t/>
            </a:r>
            <a:br>
              <a:rPr lang="fr-FR" sz="1200" dirty="0" smtClean="0"/>
            </a:br>
            <a:endParaRPr lang="fr-FR" sz="1200" dirty="0">
              <a:solidFill>
                <a:srgbClr val="003399"/>
              </a:solidFill>
              <a:latin typeface="Comic Sans MS" pitchFamily="66" charset="0"/>
            </a:endParaRP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763688" y="6448251"/>
            <a:ext cx="6048672" cy="365125"/>
          </a:xfrm>
        </p:spPr>
        <p:txBody>
          <a:bodyPr/>
          <a:lstStyle/>
          <a:p>
            <a:r>
              <a:rPr lang="fr-FR" sz="1000" dirty="0" smtClean="0">
                <a:solidFill>
                  <a:srgbClr val="0033CC"/>
                </a:solidFill>
                <a:sym typeface="Webdings"/>
              </a:rPr>
              <a:t>       </a:t>
            </a:r>
            <a:r>
              <a:rPr lang="fr-FR" sz="1000" i="1" dirty="0" smtClean="0">
                <a:solidFill>
                  <a:srgbClr val="003399"/>
                </a:solidFill>
                <a:latin typeface="Comic Sans MS" pitchFamily="66" charset="0"/>
              </a:rPr>
              <a:t>Meta Sophia   -   Formation en Coaching Existentiel – Elie GUEZ – Février/Mars 2012</a:t>
            </a:r>
            <a:endParaRPr lang="fr-FR" sz="1000" i="1" dirty="0">
              <a:solidFill>
                <a:srgbClr val="003399"/>
              </a:solidFill>
              <a:latin typeface="Comic Sans MS" pitchFamily="66" charset="0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179512" y="638132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bandeau metasophia laurent 201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6453336"/>
            <a:ext cx="1498545" cy="288032"/>
          </a:xfrm>
          <a:prstGeom prst="rect">
            <a:avLst/>
          </a:prstGeom>
        </p:spPr>
      </p:pic>
      <p:pic>
        <p:nvPicPr>
          <p:cNvPr id="258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7191" y="3486904"/>
            <a:ext cx="2357609" cy="208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355</Words>
  <Application>Microsoft Office PowerPoint</Application>
  <PresentationFormat>Affichage à l'écran (4:3)</PresentationFormat>
  <Paragraphs>104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Elie Guez</dc:creator>
  <cp:lastModifiedBy>Guez</cp:lastModifiedBy>
  <cp:revision>12</cp:revision>
  <dcterms:created xsi:type="dcterms:W3CDTF">2012-02-17T10:01:28Z</dcterms:created>
  <dcterms:modified xsi:type="dcterms:W3CDTF">2015-12-29T22:14:33Z</dcterms:modified>
</cp:coreProperties>
</file>